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5" autoAdjust="0"/>
    <p:restoredTop sz="94660"/>
  </p:normalViewPr>
  <p:slideViewPr>
    <p:cSldViewPr snapToGrid="0">
      <p:cViewPr varScale="1">
        <p:scale>
          <a:sx n="91" d="100"/>
          <a:sy n="91" d="100"/>
        </p:scale>
        <p:origin x="77" y="5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7C52-BC6A-48F3-8E10-C2F74D26D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BD39E3-0C54-49FA-9EFA-688B64DF1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CEF2FC-E4DC-4DA1-A62A-79099E2657FA}"/>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5" name="Footer Placeholder 4">
            <a:extLst>
              <a:ext uri="{FF2B5EF4-FFF2-40B4-BE49-F238E27FC236}">
                <a16:creationId xmlns:a16="http://schemas.microsoft.com/office/drawing/2014/main" id="{D32EE45E-15A5-47EB-B33A-B991AE7E8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B1C61-EA83-4F41-B3E1-60B50EDBC1A9}"/>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242717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5437-14BB-4B7F-9D26-9C1DBE0CC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A697BC-496F-46B2-8C6C-D511F78DFE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0C702-F5A0-48B0-8E57-C13A1BDF0A8D}"/>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5" name="Footer Placeholder 4">
            <a:extLst>
              <a:ext uri="{FF2B5EF4-FFF2-40B4-BE49-F238E27FC236}">
                <a16:creationId xmlns:a16="http://schemas.microsoft.com/office/drawing/2014/main" id="{1236F9E1-7CD4-4431-A9CC-491BA1DCB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78EB3-1715-45E5-9CF3-A5CD3F307833}"/>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203152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A814CE-9A5F-41AF-9831-26B6D19013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36156D-F191-43C7-8839-0BE087D59B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7AB11-678A-4638-93D8-A7F761F167B4}"/>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5" name="Footer Placeholder 4">
            <a:extLst>
              <a:ext uri="{FF2B5EF4-FFF2-40B4-BE49-F238E27FC236}">
                <a16:creationId xmlns:a16="http://schemas.microsoft.com/office/drawing/2014/main" id="{7137C27E-F0AB-4D75-9096-70C60FD45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54A0E-466E-474F-B634-C8DC2DB11FB6}"/>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356496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B652-8AF7-494B-902E-515572038B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9B32E-FC13-48EC-9546-BAEE969C3F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24771-7FC4-4EFC-B750-C5E82322E3F5}"/>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5" name="Footer Placeholder 4">
            <a:extLst>
              <a:ext uri="{FF2B5EF4-FFF2-40B4-BE49-F238E27FC236}">
                <a16:creationId xmlns:a16="http://schemas.microsoft.com/office/drawing/2014/main" id="{B0E312D2-4984-43D2-B7CA-59D997455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0AD28-E7A4-4521-943E-E2362045EC45}"/>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426141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BD87-5210-4E8B-84AD-EEA58A2885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7B7A16-051E-4372-B9CA-EBCF3E92CA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9DDED-0F17-4F8D-9BB8-DDCA3FF5C2FE}"/>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5" name="Footer Placeholder 4">
            <a:extLst>
              <a:ext uri="{FF2B5EF4-FFF2-40B4-BE49-F238E27FC236}">
                <a16:creationId xmlns:a16="http://schemas.microsoft.com/office/drawing/2014/main" id="{F3113DA0-C0E5-4FE5-9956-A870D9256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A0DB7-D0E9-4E7A-9614-848F8E76F906}"/>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137610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18D4-187E-4070-9F64-3ABC2B4AE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E18F8-FB74-417B-A1A0-AA8A060DC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8F5AA-FFA2-412E-98AF-E58482FD3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3B1169-A0CC-40B4-A072-BBA9B698A013}"/>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6" name="Footer Placeholder 5">
            <a:extLst>
              <a:ext uri="{FF2B5EF4-FFF2-40B4-BE49-F238E27FC236}">
                <a16:creationId xmlns:a16="http://schemas.microsoft.com/office/drawing/2014/main" id="{418A776B-DEE0-4E8C-8D39-AE65F21523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35AA9E-D4C3-410A-AF18-72CC8CB32E9F}"/>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184168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AB5F-671F-403F-ADC0-904578BA9C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9E1593-8839-411D-817E-14EEE45475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71C4ED-79EF-4380-BE82-CC6A59D7FF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31A361-1E38-45DF-96AC-894CBBAF7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CC9A0A-9D8D-4E7F-8421-FC8B654C84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441B49-98D1-4CB8-9F0E-5C6D7C2CFBFD}"/>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8" name="Footer Placeholder 7">
            <a:extLst>
              <a:ext uri="{FF2B5EF4-FFF2-40B4-BE49-F238E27FC236}">
                <a16:creationId xmlns:a16="http://schemas.microsoft.com/office/drawing/2014/main" id="{62D21276-84F6-4718-9B7F-54B66B80F9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E0CA18-3A63-4CB9-A7A1-BCB648555CB6}"/>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307179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3BAC1-DDE7-4FA2-94E3-774221C1B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E9CEF-0394-4CDE-8DA5-169798365D1F}"/>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4" name="Footer Placeholder 3">
            <a:extLst>
              <a:ext uri="{FF2B5EF4-FFF2-40B4-BE49-F238E27FC236}">
                <a16:creationId xmlns:a16="http://schemas.microsoft.com/office/drawing/2014/main" id="{59347B2B-2EAA-45EA-8B67-33C6CAF72D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48D3E-19DF-4A5A-BD6C-6CC16E7DCEAD}"/>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70908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6E80E-F64A-4787-971E-B4924827B8E5}"/>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3" name="Footer Placeholder 2">
            <a:extLst>
              <a:ext uri="{FF2B5EF4-FFF2-40B4-BE49-F238E27FC236}">
                <a16:creationId xmlns:a16="http://schemas.microsoft.com/office/drawing/2014/main" id="{B206486D-2A17-4810-89D8-7FBCD970F3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5B346B-DE50-4D18-90F9-9AC4D87DBED1}"/>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401934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C77B-8583-4A38-AF98-02D4ECF89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108EB2-E805-4471-BD58-831BDB2F5E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BCF68D-2CD8-4918-80D2-97676F672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EEA83-3C38-4A48-A965-780312ED2943}"/>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6" name="Footer Placeholder 5">
            <a:extLst>
              <a:ext uri="{FF2B5EF4-FFF2-40B4-BE49-F238E27FC236}">
                <a16:creationId xmlns:a16="http://schemas.microsoft.com/office/drawing/2014/main" id="{26165BAA-BAEE-471E-B1B2-CA1A7D013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64E03D-7AC0-4C1A-8005-A4F5004C958B}"/>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225778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3E6-2000-4C6B-AAFE-346C8D22D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14DD97-BA4D-4E38-AD4C-6A31797A43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A200C1-53D6-4BE2-B4B6-2A66C0EEC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5BB81-7B09-4C74-A856-61ACA2572320}"/>
              </a:ext>
            </a:extLst>
          </p:cNvPr>
          <p:cNvSpPr>
            <a:spLocks noGrp="1"/>
          </p:cNvSpPr>
          <p:nvPr>
            <p:ph type="dt" sz="half" idx="10"/>
          </p:nvPr>
        </p:nvSpPr>
        <p:spPr/>
        <p:txBody>
          <a:bodyPr/>
          <a:lstStyle/>
          <a:p>
            <a:fld id="{89556944-53E3-44ED-B3EF-A404C8066628}" type="datetimeFigureOut">
              <a:rPr lang="en-US" smtClean="0"/>
              <a:t>12/26/2021</a:t>
            </a:fld>
            <a:endParaRPr lang="en-US"/>
          </a:p>
        </p:txBody>
      </p:sp>
      <p:sp>
        <p:nvSpPr>
          <p:cNvPr id="6" name="Footer Placeholder 5">
            <a:extLst>
              <a:ext uri="{FF2B5EF4-FFF2-40B4-BE49-F238E27FC236}">
                <a16:creationId xmlns:a16="http://schemas.microsoft.com/office/drawing/2014/main" id="{8B03676E-BCC5-4BFE-8A7F-9425D31A1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C1D92-115D-40D9-A193-7B35A531D244}"/>
              </a:ext>
            </a:extLst>
          </p:cNvPr>
          <p:cNvSpPr>
            <a:spLocks noGrp="1"/>
          </p:cNvSpPr>
          <p:nvPr>
            <p:ph type="sldNum" sz="quarter" idx="12"/>
          </p:nvPr>
        </p:nvSpPr>
        <p:spPr/>
        <p:txBody>
          <a:bodyPr/>
          <a:lstStyle/>
          <a:p>
            <a:fld id="{06101525-B22E-4285-A96B-FFFF028D690D}" type="slidenum">
              <a:rPr lang="en-US" smtClean="0"/>
              <a:t>‹#›</a:t>
            </a:fld>
            <a:endParaRPr lang="en-US"/>
          </a:p>
        </p:txBody>
      </p:sp>
    </p:spTree>
    <p:extLst>
      <p:ext uri="{BB962C8B-B14F-4D97-AF65-F5344CB8AC3E}">
        <p14:creationId xmlns:p14="http://schemas.microsoft.com/office/powerpoint/2010/main" val="283931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558F63-D9F8-4416-8ADD-3CABF3777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3D5C0C-7570-4597-99AC-24CAED305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A1D35-669A-43EA-8594-6C7176F53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56944-53E3-44ED-B3EF-A404C8066628}" type="datetimeFigureOut">
              <a:rPr lang="en-US" smtClean="0"/>
              <a:t>12/26/2021</a:t>
            </a:fld>
            <a:endParaRPr lang="en-US"/>
          </a:p>
        </p:txBody>
      </p:sp>
      <p:sp>
        <p:nvSpPr>
          <p:cNvPr id="5" name="Footer Placeholder 4">
            <a:extLst>
              <a:ext uri="{FF2B5EF4-FFF2-40B4-BE49-F238E27FC236}">
                <a16:creationId xmlns:a16="http://schemas.microsoft.com/office/drawing/2014/main" id="{58B88C25-4D36-42ED-B097-1608DECA4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B9B6D2-5E34-4500-9EDF-33F5AB4C65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01525-B22E-4285-A96B-FFFF028D690D}" type="slidenum">
              <a:rPr lang="en-US" smtClean="0"/>
              <a:t>‹#›</a:t>
            </a:fld>
            <a:endParaRPr lang="en-US"/>
          </a:p>
        </p:txBody>
      </p:sp>
    </p:spTree>
    <p:extLst>
      <p:ext uri="{BB962C8B-B14F-4D97-AF65-F5344CB8AC3E}">
        <p14:creationId xmlns:p14="http://schemas.microsoft.com/office/powerpoint/2010/main" val="203847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49EDC1-9ADA-4487-B711-9EA8AB74E122}"/>
              </a:ext>
            </a:extLst>
          </p:cNvPr>
          <p:cNvPicPr>
            <a:picLocks noChangeAspect="1"/>
          </p:cNvPicPr>
          <p:nvPr/>
        </p:nvPicPr>
        <p:blipFill>
          <a:blip r:embed="rId2">
            <a:alphaModFix amt="50000"/>
          </a:blip>
          <a:stretch>
            <a:fillRect/>
          </a:stretch>
        </p:blipFill>
        <p:spPr>
          <a:xfrm>
            <a:off x="0" y="2785976"/>
            <a:ext cx="4072024" cy="4072024"/>
          </a:xfrm>
          <a:prstGeom prst="rect">
            <a:avLst/>
          </a:prstGeom>
          <a:effectLst>
            <a:softEdge rad="317500"/>
          </a:effectLst>
        </p:spPr>
      </p:pic>
      <p:sp>
        <p:nvSpPr>
          <p:cNvPr id="4" name="Rectangle 3">
            <a:extLst>
              <a:ext uri="{FF2B5EF4-FFF2-40B4-BE49-F238E27FC236}">
                <a16:creationId xmlns:a16="http://schemas.microsoft.com/office/drawing/2014/main" id="{6144A94C-B086-42B8-B4E9-316166B73B25}"/>
              </a:ext>
            </a:extLst>
          </p:cNvPr>
          <p:cNvSpPr/>
          <p:nvPr/>
        </p:nvSpPr>
        <p:spPr>
          <a:xfrm>
            <a:off x="4753225" y="2003062"/>
            <a:ext cx="6980712" cy="1754326"/>
          </a:xfrm>
          <a:prstGeom prst="rect">
            <a:avLst/>
          </a:prstGeom>
          <a:noFill/>
        </p:spPr>
        <p:txBody>
          <a:bodyPr wrap="square" lIns="91440" tIns="45720" rIns="91440" bIns="45720">
            <a:prstTxWarp prst="textArchUp">
              <a:avLst/>
            </a:prstTxWarp>
            <a:spAutoFit/>
          </a:bodyPr>
          <a:lstStyle/>
          <a:p>
            <a:pPr algn="ctr"/>
            <a:r>
              <a:rPr lang="en-US" sz="5000" b="1" cap="none" spc="0" dirty="0">
                <a:ln w="13462">
                  <a:solidFill>
                    <a:srgbClr val="92D050"/>
                  </a:solidFill>
                  <a:prstDash val="solid"/>
                </a:ln>
                <a:solidFill>
                  <a:srgbClr val="C00000"/>
                </a:solidFill>
                <a:effectLst>
                  <a:outerShdw dist="38100" dir="2700000" algn="bl" rotWithShape="0">
                    <a:schemeClr val="accent5"/>
                  </a:outerShdw>
                </a:effectLst>
              </a:rPr>
              <a:t>The plan of salvation</a:t>
            </a:r>
            <a:br>
              <a:rPr lang="en-US" sz="5400" b="1" cap="none" spc="0" dirty="0">
                <a:ln w="13462">
                  <a:solidFill>
                    <a:srgbClr val="92D050"/>
                  </a:solidFill>
                  <a:prstDash val="solid"/>
                </a:ln>
                <a:solidFill>
                  <a:srgbClr val="C00000"/>
                </a:solidFill>
                <a:effectLst>
                  <a:outerShdw dist="38100" dir="2700000" algn="bl" rotWithShape="0">
                    <a:schemeClr val="accent5"/>
                  </a:outerShdw>
                </a:effectLst>
              </a:rPr>
            </a:br>
            <a:r>
              <a:rPr lang="en-US" sz="7500" b="1" cap="none" spc="0" dirty="0">
                <a:ln w="13462">
                  <a:solidFill>
                    <a:srgbClr val="92D050"/>
                  </a:solidFill>
                  <a:prstDash val="solid"/>
                </a:ln>
                <a:solidFill>
                  <a:srgbClr val="C00000"/>
                </a:solidFill>
                <a:effectLst>
                  <a:outerShdw dist="38100" dir="2700000" algn="bl" rotWithShape="0">
                    <a:schemeClr val="accent5"/>
                  </a:outerShdw>
                </a:effectLst>
              </a:rPr>
              <a:t>- Why Acts 2:38? -</a:t>
            </a:r>
          </a:p>
        </p:txBody>
      </p:sp>
      <p:sp>
        <p:nvSpPr>
          <p:cNvPr id="7" name="Rectangle 6">
            <a:extLst>
              <a:ext uri="{FF2B5EF4-FFF2-40B4-BE49-F238E27FC236}">
                <a16:creationId xmlns:a16="http://schemas.microsoft.com/office/drawing/2014/main" id="{48A88EB9-7E34-4575-A2DB-6BB11BC0A1B1}"/>
              </a:ext>
            </a:extLst>
          </p:cNvPr>
          <p:cNvSpPr/>
          <p:nvPr/>
        </p:nvSpPr>
        <p:spPr>
          <a:xfrm rot="18900000">
            <a:off x="729171" y="2141561"/>
            <a:ext cx="4424066" cy="1477328"/>
          </a:xfrm>
          <a:prstGeom prst="rect">
            <a:avLst/>
          </a:prstGeom>
          <a:noFill/>
        </p:spPr>
        <p:txBody>
          <a:bodyPr wrap="square" lIns="91440" tIns="45720" rIns="91440" bIns="45720">
            <a:prstTxWarp prst="textArchUp">
              <a:avLst/>
            </a:prstTxWarp>
            <a:spAutoFit/>
          </a:bodyPr>
          <a:lstStyle/>
          <a:p>
            <a:pPr algn="ctr"/>
            <a:r>
              <a:rPr lang="en-US" sz="3600" b="0" cap="none" spc="0" dirty="0">
                <a:ln w="0">
                  <a:solidFill>
                    <a:srgbClr val="C00000"/>
                  </a:solidFill>
                </a:ln>
                <a:solidFill>
                  <a:schemeClr val="accent5">
                    <a:lumMod val="75000"/>
                  </a:schemeClr>
                </a:solidFill>
                <a:effectLst/>
              </a:rPr>
              <a:t>A Bible Study presented by</a:t>
            </a:r>
          </a:p>
          <a:p>
            <a:pPr algn="ctr"/>
            <a:r>
              <a:rPr lang="en-US" sz="3600" b="0" cap="none" spc="0" dirty="0">
                <a:ln w="0">
                  <a:solidFill>
                    <a:srgbClr val="C00000"/>
                  </a:solidFill>
                </a:ln>
                <a:solidFill>
                  <a:schemeClr val="accent5">
                    <a:lumMod val="75000"/>
                  </a:schemeClr>
                </a:solidFill>
                <a:effectLst/>
              </a:rPr>
              <a:t>The Apostolic Church</a:t>
            </a:r>
          </a:p>
          <a:p>
            <a:pPr algn="ctr"/>
            <a:r>
              <a:rPr lang="en-US" sz="3600" b="0" cap="none" spc="0" dirty="0">
                <a:ln w="0">
                  <a:solidFill>
                    <a:srgbClr val="C00000"/>
                  </a:solidFill>
                </a:ln>
                <a:solidFill>
                  <a:schemeClr val="accent5">
                    <a:lumMod val="75000"/>
                  </a:schemeClr>
                </a:solidFill>
                <a:effectLst/>
              </a:rPr>
              <a:t>of Pahrump</a:t>
            </a:r>
          </a:p>
        </p:txBody>
      </p:sp>
      <p:pic>
        <p:nvPicPr>
          <p:cNvPr id="2" name="Picture 1">
            <a:extLst>
              <a:ext uri="{FF2B5EF4-FFF2-40B4-BE49-F238E27FC236}">
                <a16:creationId xmlns:a16="http://schemas.microsoft.com/office/drawing/2014/main" id="{1A570550-EFD8-4438-A43F-2B72CCFB8AC4}"/>
              </a:ext>
            </a:extLst>
          </p:cNvPr>
          <p:cNvPicPr>
            <a:picLocks noChangeAspect="1"/>
          </p:cNvPicPr>
          <p:nvPr/>
        </p:nvPicPr>
        <p:blipFill>
          <a:blip r:embed="rId3"/>
          <a:stretch>
            <a:fillRect/>
          </a:stretch>
        </p:blipFill>
        <p:spPr>
          <a:xfrm>
            <a:off x="6589551" y="3757388"/>
            <a:ext cx="3308059" cy="2856961"/>
          </a:xfrm>
          <a:prstGeom prst="rect">
            <a:avLst/>
          </a:prstGeom>
          <a:effectLst>
            <a:softEdge rad="127000"/>
          </a:effectLst>
        </p:spPr>
      </p:pic>
    </p:spTree>
    <p:extLst>
      <p:ext uri="{BB962C8B-B14F-4D97-AF65-F5344CB8AC3E}">
        <p14:creationId xmlns:p14="http://schemas.microsoft.com/office/powerpoint/2010/main" val="24743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3066C0-07F4-4A97-A15F-7A6556B2E5DF}"/>
              </a:ext>
            </a:extLst>
          </p:cNvPr>
          <p:cNvSpPr/>
          <p:nvPr/>
        </p:nvSpPr>
        <p:spPr>
          <a:xfrm>
            <a:off x="229298" y="88084"/>
            <a:ext cx="11733402" cy="4406318"/>
          </a:xfrm>
          <a:prstGeom prst="roundRect">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u="sng" dirty="0">
                <a:solidFill>
                  <a:srgbClr val="FFC000"/>
                </a:solidFill>
                <a:latin typeface="Copperplate Gothic Bold" panose="020E0705020206020404" pitchFamily="34" charset="0"/>
              </a:rPr>
              <a:t>Acts 2:37-38</a:t>
            </a:r>
            <a:br>
              <a:rPr lang="en-US" sz="3000" dirty="0">
                <a:solidFill>
                  <a:srgbClr val="FFC000"/>
                </a:solidFill>
                <a:latin typeface="Copperplate Gothic Bold" panose="020E0705020206020404" pitchFamily="34" charset="0"/>
              </a:rPr>
            </a:br>
            <a:r>
              <a:rPr lang="en-US" sz="2400" baseline="30000" dirty="0">
                <a:solidFill>
                  <a:srgbClr val="FFC000"/>
                </a:solidFill>
                <a:latin typeface="Copperplate Gothic Bold" panose="020E0705020206020404" pitchFamily="34" charset="0"/>
              </a:rPr>
              <a:t>37</a:t>
            </a:r>
            <a:r>
              <a:rPr lang="en-US" sz="2400" dirty="0">
                <a:solidFill>
                  <a:srgbClr val="FFC000"/>
                </a:solidFill>
                <a:latin typeface="Copperplate Gothic Bold" panose="020E0705020206020404" pitchFamily="34" charset="0"/>
              </a:rPr>
              <a:t> Now when they heard this, they were pricked in their heart, and said unto Peter and to the rest of the apostles, Men and brethren, what shall we do? </a:t>
            </a:r>
          </a:p>
          <a:p>
            <a:pPr algn="ctr"/>
            <a:endParaRPr lang="en-US" sz="2400" baseline="30000" dirty="0">
              <a:solidFill>
                <a:srgbClr val="FFC000"/>
              </a:solidFill>
              <a:latin typeface="Copperplate Gothic Bold" panose="020E0705020206020404" pitchFamily="34" charset="0"/>
            </a:endParaRPr>
          </a:p>
          <a:p>
            <a:pPr algn="ctr"/>
            <a:r>
              <a:rPr lang="en-US" sz="2400" baseline="30000" dirty="0">
                <a:solidFill>
                  <a:srgbClr val="FFC000"/>
                </a:solidFill>
                <a:latin typeface="Copperplate Gothic Bold" panose="020E0705020206020404" pitchFamily="34" charset="0"/>
              </a:rPr>
              <a:t>38</a:t>
            </a:r>
            <a:r>
              <a:rPr lang="en-US" sz="2400" dirty="0">
                <a:solidFill>
                  <a:srgbClr val="FFC000"/>
                </a:solidFill>
                <a:latin typeface="Copperplate Gothic Bold" panose="020E0705020206020404" pitchFamily="34" charset="0"/>
              </a:rPr>
              <a:t> Then Peter said unto them, Repent, and be baptized every one of you in the name of Jesus Christ for the remission of sins, and ye shall receive the gift of the Holy Ghost.</a:t>
            </a:r>
          </a:p>
        </p:txBody>
      </p:sp>
      <p:sp>
        <p:nvSpPr>
          <p:cNvPr id="3" name="Rectangle: Rounded Corners 2">
            <a:extLst>
              <a:ext uri="{FF2B5EF4-FFF2-40B4-BE49-F238E27FC236}">
                <a16:creationId xmlns:a16="http://schemas.microsoft.com/office/drawing/2014/main" id="{661B22F5-C624-4F7C-8B0F-035459FAAC59}"/>
              </a:ext>
            </a:extLst>
          </p:cNvPr>
          <p:cNvSpPr/>
          <p:nvPr/>
        </p:nvSpPr>
        <p:spPr>
          <a:xfrm>
            <a:off x="229300" y="4002258"/>
            <a:ext cx="11733402" cy="2767658"/>
          </a:xfrm>
          <a:prstGeom prst="roundRect">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ctr"/>
            <a:r>
              <a:rPr lang="en-US" dirty="0">
                <a:solidFill>
                  <a:srgbClr val="92D050"/>
                </a:solidFill>
                <a:latin typeface="Copperplate Gothic Bold" panose="020E0705020206020404" pitchFamily="34" charset="0"/>
              </a:rPr>
              <a:t>Acts 2:37 starts with a question from men who were feeling conviction… I am wrong, I feel wrong, and I want to be right so…  What shall we do??</a:t>
            </a:r>
          </a:p>
          <a:p>
            <a:pPr algn="ctr"/>
            <a:endParaRPr lang="en-US" dirty="0">
              <a:solidFill>
                <a:srgbClr val="92D050"/>
              </a:solidFill>
              <a:latin typeface="Copperplate Gothic Bold" panose="020E0705020206020404" pitchFamily="34" charset="0"/>
            </a:endParaRPr>
          </a:p>
          <a:p>
            <a:pPr algn="ctr"/>
            <a:r>
              <a:rPr lang="en-US" dirty="0">
                <a:solidFill>
                  <a:srgbClr val="92D050"/>
                </a:solidFill>
                <a:latin typeface="Copperplate Gothic Bold" panose="020E0705020206020404" pitchFamily="34" charset="0"/>
              </a:rPr>
              <a:t>Acts 2:38 can be pretty much be broken down into 3 parts…</a:t>
            </a:r>
          </a:p>
          <a:p>
            <a:pPr algn="ctr"/>
            <a:r>
              <a:rPr lang="en-US" dirty="0">
                <a:solidFill>
                  <a:srgbClr val="92D050"/>
                </a:solidFill>
                <a:latin typeface="Copperplate Gothic Bold" panose="020E0705020206020404" pitchFamily="34" charset="0"/>
              </a:rPr>
              <a:t>1) Repent </a:t>
            </a:r>
          </a:p>
          <a:p>
            <a:pPr algn="ctr"/>
            <a:r>
              <a:rPr lang="en-US" dirty="0">
                <a:solidFill>
                  <a:srgbClr val="92D050"/>
                </a:solidFill>
                <a:latin typeface="Copperplate Gothic Bold" panose="020E0705020206020404" pitchFamily="34" charset="0"/>
              </a:rPr>
              <a:t>2) and be baptized every one of you in the name of Jesus Christ for the remission of sins,</a:t>
            </a:r>
          </a:p>
          <a:p>
            <a:pPr algn="ctr"/>
            <a:r>
              <a:rPr lang="en-US" dirty="0">
                <a:solidFill>
                  <a:srgbClr val="92D050"/>
                </a:solidFill>
                <a:latin typeface="Copperplate Gothic Bold" panose="020E0705020206020404" pitchFamily="34" charset="0"/>
              </a:rPr>
              <a:t>3) ye shall receive the gift of the Holy Ghost.</a:t>
            </a:r>
          </a:p>
        </p:txBody>
      </p:sp>
    </p:spTree>
    <p:extLst>
      <p:ext uri="{BB962C8B-B14F-4D97-AF65-F5344CB8AC3E}">
        <p14:creationId xmlns:p14="http://schemas.microsoft.com/office/powerpoint/2010/main" val="153723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DD204B57-35C1-41E0-91F2-1F28625021BF}"/>
              </a:ext>
            </a:extLst>
          </p:cNvPr>
          <p:cNvSpPr/>
          <p:nvPr/>
        </p:nvSpPr>
        <p:spPr>
          <a:xfrm>
            <a:off x="3974123" y="138419"/>
            <a:ext cx="8083653" cy="2042720"/>
          </a:xfrm>
          <a:prstGeom prst="wedgeRectCallout">
            <a:avLst>
              <a:gd name="adj1" fmla="val -21094"/>
              <a:gd name="adj2" fmla="val 984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1600" dirty="0">
                <a:solidFill>
                  <a:srgbClr val="FFC000"/>
                </a:solidFill>
              </a:rPr>
              <a:t>Remember Jesus gave Peter the “keys to the kingdom” in Matthew 16:19! </a:t>
            </a:r>
          </a:p>
          <a:p>
            <a:pPr marL="285750" indent="-285750">
              <a:buFont typeface="Wingdings" panose="05000000000000000000" pitchFamily="2" charset="2"/>
              <a:buChar char="Ø"/>
            </a:pPr>
            <a:r>
              <a:rPr lang="en-US" sz="1600" dirty="0">
                <a:solidFill>
                  <a:srgbClr val="FFC000"/>
                </a:solidFill>
              </a:rPr>
              <a:t>He also told Peter to “feed my lambs/sheep”. </a:t>
            </a:r>
          </a:p>
          <a:p>
            <a:pPr marL="285750" indent="-285750">
              <a:buFont typeface="Wingdings" panose="05000000000000000000" pitchFamily="2" charset="2"/>
              <a:buChar char="Ø"/>
            </a:pPr>
            <a:r>
              <a:rPr lang="en-US" sz="1600" dirty="0">
                <a:solidFill>
                  <a:srgbClr val="FFC000"/>
                </a:solidFill>
              </a:rPr>
              <a:t>Peter is the one speaking in Acts 2:38! </a:t>
            </a:r>
          </a:p>
          <a:p>
            <a:pPr marL="285750" indent="-285750">
              <a:buFont typeface="Wingdings" panose="05000000000000000000" pitchFamily="2" charset="2"/>
              <a:buChar char="Ø"/>
            </a:pPr>
            <a:r>
              <a:rPr lang="en-US" sz="1600" dirty="0">
                <a:solidFill>
                  <a:srgbClr val="FFC000"/>
                </a:solidFill>
              </a:rPr>
              <a:t>Luke 24:45 let’s us know Peter’s understanding was opened!</a:t>
            </a:r>
          </a:p>
          <a:p>
            <a:pPr marL="285750" indent="-285750">
              <a:buFont typeface="Wingdings" panose="05000000000000000000" pitchFamily="2" charset="2"/>
              <a:buChar char="Ø"/>
            </a:pPr>
            <a:r>
              <a:rPr lang="en-US" sz="1600" dirty="0">
                <a:solidFill>
                  <a:srgbClr val="FFC000"/>
                </a:solidFill>
              </a:rPr>
              <a:t>Peter was charged to “Go ye therefore, and teach all nations” (Mat 28:19)</a:t>
            </a:r>
          </a:p>
          <a:p>
            <a:pPr marL="285750" indent="-285750">
              <a:buFont typeface="Wingdings" panose="05000000000000000000" pitchFamily="2" charset="2"/>
              <a:buChar char="Ø"/>
            </a:pPr>
            <a:r>
              <a:rPr lang="en-US" sz="1600" dirty="0">
                <a:solidFill>
                  <a:srgbClr val="FFC000"/>
                </a:solidFill>
              </a:rPr>
              <a:t>And “that repentance and remission of sins should be preached in his name among all nations, beginning at Jerusalem.” (Luke 24:47)</a:t>
            </a:r>
          </a:p>
        </p:txBody>
      </p:sp>
      <p:sp>
        <p:nvSpPr>
          <p:cNvPr id="2" name="Oval 1">
            <a:extLst>
              <a:ext uri="{FF2B5EF4-FFF2-40B4-BE49-F238E27FC236}">
                <a16:creationId xmlns:a16="http://schemas.microsoft.com/office/drawing/2014/main" id="{7249506B-0E9B-4A5B-8DA1-1740114839DE}"/>
              </a:ext>
            </a:extLst>
          </p:cNvPr>
          <p:cNvSpPr/>
          <p:nvPr/>
        </p:nvSpPr>
        <p:spPr>
          <a:xfrm>
            <a:off x="134224" y="218114"/>
            <a:ext cx="3720324" cy="1711354"/>
          </a:xfrm>
          <a:prstGeom prst="ellipse">
            <a:avLst/>
          </a:prstGeom>
          <a:solidFill>
            <a:schemeClr val="bg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Why do we put so much emphasis on this scripture?</a:t>
            </a:r>
          </a:p>
        </p:txBody>
      </p:sp>
      <p:sp>
        <p:nvSpPr>
          <p:cNvPr id="3" name="Rectangle: Rounded Corners 2">
            <a:extLst>
              <a:ext uri="{FF2B5EF4-FFF2-40B4-BE49-F238E27FC236}">
                <a16:creationId xmlns:a16="http://schemas.microsoft.com/office/drawing/2014/main" id="{B23584C5-CFC1-48AF-85DE-1020AF974696}"/>
              </a:ext>
            </a:extLst>
          </p:cNvPr>
          <p:cNvSpPr/>
          <p:nvPr/>
        </p:nvSpPr>
        <p:spPr>
          <a:xfrm>
            <a:off x="1258349" y="2332140"/>
            <a:ext cx="9177556" cy="713064"/>
          </a:xfrm>
          <a:prstGeom prst="roundRect">
            <a:avLst/>
          </a:prstGeom>
          <a:solidFill>
            <a:schemeClr val="bg1">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all starts from a scripture we read in St John chapter 3… Acts 2:38 correlates with this group of scripture that we refer to as “the new birth”.</a:t>
            </a:r>
          </a:p>
        </p:txBody>
      </p:sp>
      <p:sp>
        <p:nvSpPr>
          <p:cNvPr id="4" name="Rectangle: Rounded Corners 3">
            <a:extLst>
              <a:ext uri="{FF2B5EF4-FFF2-40B4-BE49-F238E27FC236}">
                <a16:creationId xmlns:a16="http://schemas.microsoft.com/office/drawing/2014/main" id="{515549A4-E3DF-4F47-90A9-56D8460B9E77}"/>
              </a:ext>
            </a:extLst>
          </p:cNvPr>
          <p:cNvSpPr/>
          <p:nvPr/>
        </p:nvSpPr>
        <p:spPr>
          <a:xfrm>
            <a:off x="1258349" y="3196206"/>
            <a:ext cx="9177556" cy="3523376"/>
          </a:xfrm>
          <a:prstGeom prst="round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John 3:3-7</a:t>
            </a:r>
            <a:br>
              <a:rPr lang="en-US" dirty="0"/>
            </a:br>
            <a:r>
              <a:rPr lang="en-US" baseline="30000" dirty="0"/>
              <a:t>3</a:t>
            </a:r>
            <a:r>
              <a:rPr lang="en-US" dirty="0"/>
              <a:t> Jesus answered and said unto him, Verily, verily, I say unto thee, Except a man be born again, he cannot see the kingdom of God. </a:t>
            </a:r>
          </a:p>
          <a:p>
            <a:pPr algn="ctr"/>
            <a:endParaRPr lang="en-US" dirty="0"/>
          </a:p>
          <a:p>
            <a:pPr algn="ctr"/>
            <a:r>
              <a:rPr lang="en-US" baseline="30000" dirty="0"/>
              <a:t>4</a:t>
            </a:r>
            <a:r>
              <a:rPr lang="en-US" dirty="0"/>
              <a:t> Nicodemus saith unto him, How can a man be born when he is old? can he enter the second time into his mother's womb, and be born? </a:t>
            </a:r>
          </a:p>
          <a:p>
            <a:pPr algn="ctr"/>
            <a:endParaRPr lang="en-US" dirty="0"/>
          </a:p>
          <a:p>
            <a:pPr algn="ctr"/>
            <a:r>
              <a:rPr lang="en-US" baseline="30000" dirty="0"/>
              <a:t>5</a:t>
            </a:r>
            <a:r>
              <a:rPr lang="en-US" dirty="0"/>
              <a:t> Jesus answered, Verily, verily, I say unto thee, Except a man be born of water and of the Spirit, he cannot enter into the kingdom of God. </a:t>
            </a:r>
          </a:p>
          <a:p>
            <a:pPr algn="ctr"/>
            <a:r>
              <a:rPr lang="en-US" baseline="30000" dirty="0"/>
              <a:t>6</a:t>
            </a:r>
            <a:r>
              <a:rPr lang="en-US" dirty="0"/>
              <a:t> That which is born of the flesh is flesh; and that which is born of the Spirit is spirit. </a:t>
            </a:r>
          </a:p>
          <a:p>
            <a:pPr algn="ctr"/>
            <a:r>
              <a:rPr lang="en-US" baseline="30000" dirty="0"/>
              <a:t>7</a:t>
            </a:r>
            <a:r>
              <a:rPr lang="en-US" dirty="0"/>
              <a:t> Marvel not that I said unto thee, Ye must be born again.</a:t>
            </a:r>
          </a:p>
        </p:txBody>
      </p:sp>
    </p:spTree>
    <p:extLst>
      <p:ext uri="{BB962C8B-B14F-4D97-AF65-F5344CB8AC3E}">
        <p14:creationId xmlns:p14="http://schemas.microsoft.com/office/powerpoint/2010/main" val="416550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3516C39-632C-4BE6-B424-37A9FCAC08CA}"/>
              </a:ext>
            </a:extLst>
          </p:cNvPr>
          <p:cNvSpPr/>
          <p:nvPr/>
        </p:nvSpPr>
        <p:spPr>
          <a:xfrm>
            <a:off x="1937857" y="251670"/>
            <a:ext cx="8573549" cy="645952"/>
          </a:xfrm>
          <a:prstGeom prst="roundRect">
            <a:avLst/>
          </a:prstGeom>
          <a:solidFill>
            <a:schemeClr val="tx1">
              <a:lumMod val="50000"/>
              <a:lumOff val="5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 Why do I need to be born again?</a:t>
            </a:r>
          </a:p>
          <a:p>
            <a:pPr algn="ctr"/>
            <a:r>
              <a:rPr lang="en-US" sz="1400" b="1" i="1" dirty="0">
                <a:solidFill>
                  <a:schemeClr val="tx1"/>
                </a:solidFill>
              </a:rPr>
              <a:t>(Let’s let the scriptures speak for themselves…)</a:t>
            </a:r>
          </a:p>
        </p:txBody>
      </p:sp>
      <p:sp>
        <p:nvSpPr>
          <p:cNvPr id="4" name="TextBox 3">
            <a:extLst>
              <a:ext uri="{FF2B5EF4-FFF2-40B4-BE49-F238E27FC236}">
                <a16:creationId xmlns:a16="http://schemas.microsoft.com/office/drawing/2014/main" id="{EF8013BC-06E8-4898-867F-C285533C9525}"/>
              </a:ext>
            </a:extLst>
          </p:cNvPr>
          <p:cNvSpPr txBox="1"/>
          <p:nvPr/>
        </p:nvSpPr>
        <p:spPr>
          <a:xfrm>
            <a:off x="327171" y="2003664"/>
            <a:ext cx="11450972" cy="1477328"/>
          </a:xfrm>
          <a:prstGeom prst="rect">
            <a:avLst/>
          </a:prstGeom>
          <a:solidFill>
            <a:schemeClr val="accent6">
              <a:lumMod val="50000"/>
            </a:schemeClr>
          </a:solidFill>
          <a:effectLst>
            <a:softEdge rad="317500"/>
          </a:effectLst>
        </p:spPr>
        <p:txBody>
          <a:bodyPr wrap="square" anchor="ctr">
            <a:spAutoFit/>
          </a:bodyPr>
          <a:lstStyle/>
          <a:p>
            <a:pPr algn="ctr"/>
            <a:r>
              <a:rPr lang="en-US" b="1" dirty="0">
                <a:solidFill>
                  <a:srgbClr val="00B0F0"/>
                </a:solidFill>
              </a:rPr>
              <a:t>1 Peter 1:23-25</a:t>
            </a:r>
          </a:p>
          <a:p>
            <a:pPr algn="ctr"/>
            <a:r>
              <a:rPr lang="en-US" baseline="30000" dirty="0">
                <a:solidFill>
                  <a:srgbClr val="00B0F0"/>
                </a:solidFill>
              </a:rPr>
              <a:t>23</a:t>
            </a:r>
            <a:r>
              <a:rPr lang="en-US" dirty="0">
                <a:solidFill>
                  <a:srgbClr val="00B0F0"/>
                </a:solidFill>
              </a:rPr>
              <a:t> Being born again, not of corruptible seed, but of incorruptible, by the word of God, which </a:t>
            </a:r>
            <a:r>
              <a:rPr lang="en-US" dirty="0" err="1">
                <a:solidFill>
                  <a:srgbClr val="00B0F0"/>
                </a:solidFill>
              </a:rPr>
              <a:t>liveth</a:t>
            </a:r>
            <a:r>
              <a:rPr lang="en-US" dirty="0">
                <a:solidFill>
                  <a:srgbClr val="00B0F0"/>
                </a:solidFill>
              </a:rPr>
              <a:t> and </a:t>
            </a:r>
            <a:r>
              <a:rPr lang="en-US" dirty="0" err="1">
                <a:solidFill>
                  <a:srgbClr val="00B0F0"/>
                </a:solidFill>
              </a:rPr>
              <a:t>abideth</a:t>
            </a:r>
            <a:r>
              <a:rPr lang="en-US" dirty="0">
                <a:solidFill>
                  <a:srgbClr val="00B0F0"/>
                </a:solidFill>
              </a:rPr>
              <a:t> for ever. </a:t>
            </a:r>
          </a:p>
          <a:p>
            <a:pPr algn="ctr"/>
            <a:r>
              <a:rPr lang="en-US" baseline="30000" dirty="0">
                <a:solidFill>
                  <a:srgbClr val="00B0F0"/>
                </a:solidFill>
              </a:rPr>
              <a:t>24</a:t>
            </a:r>
            <a:r>
              <a:rPr lang="en-US" dirty="0">
                <a:solidFill>
                  <a:srgbClr val="00B0F0"/>
                </a:solidFill>
              </a:rPr>
              <a:t> For all flesh is as grass, and all the glory of man as the flower of grass. The grass </a:t>
            </a:r>
            <a:r>
              <a:rPr lang="en-US" dirty="0" err="1">
                <a:solidFill>
                  <a:srgbClr val="00B0F0"/>
                </a:solidFill>
              </a:rPr>
              <a:t>withereth</a:t>
            </a:r>
            <a:r>
              <a:rPr lang="en-US" dirty="0">
                <a:solidFill>
                  <a:srgbClr val="00B0F0"/>
                </a:solidFill>
              </a:rPr>
              <a:t>, and the flower thereof </a:t>
            </a:r>
            <a:r>
              <a:rPr lang="en-US" dirty="0" err="1">
                <a:solidFill>
                  <a:srgbClr val="00B0F0"/>
                </a:solidFill>
              </a:rPr>
              <a:t>falleth</a:t>
            </a:r>
            <a:r>
              <a:rPr lang="en-US" dirty="0">
                <a:solidFill>
                  <a:srgbClr val="00B0F0"/>
                </a:solidFill>
              </a:rPr>
              <a:t> away: </a:t>
            </a:r>
          </a:p>
          <a:p>
            <a:pPr algn="ctr"/>
            <a:r>
              <a:rPr lang="en-US" baseline="30000" dirty="0">
                <a:solidFill>
                  <a:srgbClr val="00B0F0"/>
                </a:solidFill>
              </a:rPr>
              <a:t>25</a:t>
            </a:r>
            <a:r>
              <a:rPr lang="en-US" dirty="0">
                <a:solidFill>
                  <a:srgbClr val="00B0F0"/>
                </a:solidFill>
              </a:rPr>
              <a:t> But the word of the Lord </a:t>
            </a:r>
            <a:r>
              <a:rPr lang="en-US" dirty="0" err="1">
                <a:solidFill>
                  <a:srgbClr val="00B0F0"/>
                </a:solidFill>
              </a:rPr>
              <a:t>endureth</a:t>
            </a:r>
            <a:r>
              <a:rPr lang="en-US" dirty="0">
                <a:solidFill>
                  <a:srgbClr val="00B0F0"/>
                </a:solidFill>
              </a:rPr>
              <a:t> for ever. And this is the word which by the gospel is preached unto you.</a:t>
            </a:r>
          </a:p>
        </p:txBody>
      </p:sp>
      <p:sp>
        <p:nvSpPr>
          <p:cNvPr id="6" name="TextBox 5">
            <a:extLst>
              <a:ext uri="{FF2B5EF4-FFF2-40B4-BE49-F238E27FC236}">
                <a16:creationId xmlns:a16="http://schemas.microsoft.com/office/drawing/2014/main" id="{796ED1A7-E481-4C4C-A1D2-82B8000B73A8}"/>
              </a:ext>
            </a:extLst>
          </p:cNvPr>
          <p:cNvSpPr txBox="1"/>
          <p:nvPr/>
        </p:nvSpPr>
        <p:spPr>
          <a:xfrm>
            <a:off x="327171" y="988978"/>
            <a:ext cx="11450972" cy="923330"/>
          </a:xfrm>
          <a:prstGeom prst="rect">
            <a:avLst/>
          </a:prstGeom>
          <a:solidFill>
            <a:schemeClr val="accent6">
              <a:lumMod val="50000"/>
            </a:schemeClr>
          </a:solidFill>
          <a:effectLst>
            <a:softEdge rad="317500"/>
          </a:effectLst>
        </p:spPr>
        <p:txBody>
          <a:bodyPr wrap="square" anchor="ctr">
            <a:spAutoFit/>
          </a:bodyPr>
          <a:lstStyle/>
          <a:p>
            <a:pPr algn="ctr"/>
            <a:r>
              <a:rPr lang="en-US" b="1" dirty="0">
                <a:solidFill>
                  <a:srgbClr val="00B0F0"/>
                </a:solidFill>
              </a:rPr>
              <a:t>1 Corinthians 15:50</a:t>
            </a:r>
          </a:p>
          <a:p>
            <a:pPr algn="ctr"/>
            <a:r>
              <a:rPr lang="en-US" dirty="0">
                <a:solidFill>
                  <a:srgbClr val="00B0F0"/>
                </a:solidFill>
              </a:rPr>
              <a:t>50  Now this I say, brethren, that flesh and blood cannot inherit the kingdom of God; neither doth corruption inherit incorruption.</a:t>
            </a:r>
          </a:p>
        </p:txBody>
      </p:sp>
      <p:sp>
        <p:nvSpPr>
          <p:cNvPr id="8" name="TextBox 7">
            <a:extLst>
              <a:ext uri="{FF2B5EF4-FFF2-40B4-BE49-F238E27FC236}">
                <a16:creationId xmlns:a16="http://schemas.microsoft.com/office/drawing/2014/main" id="{F81E2B83-93F0-413C-8E31-31F3764F3063}"/>
              </a:ext>
            </a:extLst>
          </p:cNvPr>
          <p:cNvSpPr txBox="1"/>
          <p:nvPr/>
        </p:nvSpPr>
        <p:spPr>
          <a:xfrm>
            <a:off x="327171" y="4103491"/>
            <a:ext cx="11450972" cy="2308324"/>
          </a:xfrm>
          <a:prstGeom prst="rect">
            <a:avLst/>
          </a:prstGeom>
          <a:solidFill>
            <a:schemeClr val="accent6">
              <a:lumMod val="50000"/>
            </a:schemeClr>
          </a:solidFill>
          <a:effectLst>
            <a:softEdge rad="317500"/>
          </a:effectLst>
        </p:spPr>
        <p:txBody>
          <a:bodyPr wrap="square" anchor="ctr">
            <a:spAutoFit/>
          </a:bodyPr>
          <a:lstStyle/>
          <a:p>
            <a:pPr algn="ctr"/>
            <a:r>
              <a:rPr lang="en-US" b="1" dirty="0">
                <a:solidFill>
                  <a:srgbClr val="00B0F0"/>
                </a:solidFill>
              </a:rPr>
              <a:t>Romans 8:5-9</a:t>
            </a:r>
          </a:p>
          <a:p>
            <a:pPr algn="ctr"/>
            <a:r>
              <a:rPr lang="en-US" dirty="0">
                <a:solidFill>
                  <a:srgbClr val="00B0F0"/>
                </a:solidFill>
              </a:rPr>
              <a:t>5  For they that are after the flesh do mind the things of the flesh; but they that are after the Spirit the things of the Spirit.  </a:t>
            </a:r>
          </a:p>
          <a:p>
            <a:pPr algn="ctr"/>
            <a:r>
              <a:rPr lang="en-US" dirty="0">
                <a:solidFill>
                  <a:srgbClr val="00B0F0"/>
                </a:solidFill>
              </a:rPr>
              <a:t>6  For to be carnally minded is death; but to be spiritually minded is life and peace.  </a:t>
            </a:r>
          </a:p>
          <a:p>
            <a:pPr algn="ctr"/>
            <a:r>
              <a:rPr lang="en-US" dirty="0">
                <a:solidFill>
                  <a:srgbClr val="00B0F0"/>
                </a:solidFill>
              </a:rPr>
              <a:t>7  Because the carnal mind is enmity against God: for it is not subject to the law of God, neither indeed can be.  </a:t>
            </a:r>
          </a:p>
          <a:p>
            <a:pPr algn="ctr"/>
            <a:r>
              <a:rPr lang="en-US" dirty="0">
                <a:solidFill>
                  <a:srgbClr val="00B0F0"/>
                </a:solidFill>
              </a:rPr>
              <a:t>8  So then they that are in the flesh cannot please God.  </a:t>
            </a:r>
          </a:p>
          <a:p>
            <a:pPr algn="ctr"/>
            <a:r>
              <a:rPr lang="en-US" dirty="0">
                <a:solidFill>
                  <a:srgbClr val="00B0F0"/>
                </a:solidFill>
              </a:rPr>
              <a:t>9  But ye are not in the flesh, but in the Spirit, if so be that the Spirit of God dwell in you. Now if any man have not the Spirit of Christ, he is none of his.</a:t>
            </a:r>
          </a:p>
        </p:txBody>
      </p:sp>
    </p:spTree>
    <p:extLst>
      <p:ext uri="{BB962C8B-B14F-4D97-AF65-F5344CB8AC3E}">
        <p14:creationId xmlns:p14="http://schemas.microsoft.com/office/powerpoint/2010/main" val="265346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B939B99-C993-4F7A-A4F0-A6631DCF0AE3}"/>
              </a:ext>
            </a:extLst>
          </p:cNvPr>
          <p:cNvSpPr/>
          <p:nvPr/>
        </p:nvSpPr>
        <p:spPr>
          <a:xfrm>
            <a:off x="206928" y="134224"/>
            <a:ext cx="6864991" cy="6627303"/>
          </a:xfrm>
          <a:prstGeom prst="roundRect">
            <a:avLst>
              <a:gd name="adj" fmla="val 1223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We need a new life!!!</a:t>
            </a:r>
          </a:p>
          <a:p>
            <a:pPr algn="ctr"/>
            <a:endParaRPr lang="en-US" b="1" dirty="0">
              <a:solidFill>
                <a:schemeClr val="tx1"/>
              </a:solidFill>
            </a:endParaRPr>
          </a:p>
          <a:p>
            <a:pPr algn="ctr"/>
            <a:r>
              <a:rPr lang="en-US" b="1" dirty="0">
                <a:solidFill>
                  <a:schemeClr val="tx1"/>
                </a:solidFill>
              </a:rPr>
              <a:t>Our old life </a:t>
            </a:r>
            <a:r>
              <a:rPr lang="en-US" sz="1400" b="1" dirty="0">
                <a:solidFill>
                  <a:schemeClr val="tx1"/>
                </a:solidFill>
              </a:rPr>
              <a:t>(which we inherited through from Adam, the first man) </a:t>
            </a:r>
            <a:r>
              <a:rPr lang="en-US" b="1" dirty="0">
                <a:solidFill>
                  <a:schemeClr val="tx1"/>
                </a:solidFill>
              </a:rPr>
              <a:t>condemned us to eternal death.</a:t>
            </a:r>
          </a:p>
          <a:p>
            <a:pPr algn="ctr"/>
            <a:endParaRPr lang="en-US" b="1" dirty="0">
              <a:solidFill>
                <a:schemeClr val="tx1"/>
              </a:solidFill>
            </a:endParaRPr>
          </a:p>
          <a:p>
            <a:pPr algn="ctr"/>
            <a:r>
              <a:rPr lang="en-US" b="1" u="sng" dirty="0">
                <a:solidFill>
                  <a:schemeClr val="tx1"/>
                </a:solidFill>
              </a:rPr>
              <a:t>Romans 5:12</a:t>
            </a:r>
            <a:br>
              <a:rPr lang="en-US" b="1" dirty="0">
                <a:solidFill>
                  <a:schemeClr val="tx1"/>
                </a:solidFill>
              </a:rPr>
            </a:br>
            <a:r>
              <a:rPr lang="en-US" b="1" baseline="30000" dirty="0">
                <a:solidFill>
                  <a:schemeClr val="tx1"/>
                </a:solidFill>
              </a:rPr>
              <a:t>12</a:t>
            </a:r>
            <a:r>
              <a:rPr lang="en-US" b="1" dirty="0">
                <a:solidFill>
                  <a:schemeClr val="tx1"/>
                </a:solidFill>
              </a:rPr>
              <a:t> Wherefore, as by one man sin entered into the world, and death by sin; and so death passed upon all men, for that all have sinned:</a:t>
            </a:r>
          </a:p>
          <a:p>
            <a:pPr algn="ctr"/>
            <a:endParaRPr lang="en-US" b="1" dirty="0">
              <a:solidFill>
                <a:schemeClr val="tx1"/>
              </a:solidFill>
            </a:endParaRPr>
          </a:p>
          <a:p>
            <a:pPr algn="ctr"/>
            <a:r>
              <a:rPr lang="en-US" b="1" u="sng" dirty="0">
                <a:solidFill>
                  <a:schemeClr val="tx1"/>
                </a:solidFill>
              </a:rPr>
              <a:t>Romans 6:23</a:t>
            </a:r>
            <a:br>
              <a:rPr lang="en-US" b="1" dirty="0">
                <a:solidFill>
                  <a:schemeClr val="tx1"/>
                </a:solidFill>
              </a:rPr>
            </a:br>
            <a:r>
              <a:rPr lang="en-US" b="1" baseline="30000" dirty="0">
                <a:solidFill>
                  <a:schemeClr val="tx1"/>
                </a:solidFill>
              </a:rPr>
              <a:t>23</a:t>
            </a:r>
            <a:r>
              <a:rPr lang="en-US" b="1" dirty="0">
                <a:solidFill>
                  <a:schemeClr val="tx1"/>
                </a:solidFill>
              </a:rPr>
              <a:t> For the wages of sin is death; but the gift of God is eternal life through Jesus Christ our Lord.</a:t>
            </a:r>
          </a:p>
          <a:p>
            <a:pPr algn="ctr"/>
            <a:endParaRPr lang="en-US" b="1" dirty="0">
              <a:solidFill>
                <a:schemeClr val="tx1"/>
              </a:solidFill>
            </a:endParaRPr>
          </a:p>
          <a:p>
            <a:pPr algn="ctr"/>
            <a:r>
              <a:rPr lang="en-US" b="1" dirty="0">
                <a:solidFill>
                  <a:schemeClr val="tx1"/>
                </a:solidFill>
              </a:rPr>
              <a:t>Jesus said this about mankind…</a:t>
            </a:r>
          </a:p>
          <a:p>
            <a:pPr algn="ctr"/>
            <a:endParaRPr lang="en-US" b="1" dirty="0">
              <a:solidFill>
                <a:schemeClr val="tx1"/>
              </a:solidFill>
            </a:endParaRPr>
          </a:p>
          <a:p>
            <a:pPr algn="ctr"/>
            <a:r>
              <a:rPr lang="en-US" b="1" u="sng" dirty="0">
                <a:solidFill>
                  <a:srgbClr val="C00000"/>
                </a:solidFill>
              </a:rPr>
              <a:t>Matthew 15:18-20</a:t>
            </a:r>
          </a:p>
          <a:p>
            <a:pPr algn="ctr"/>
            <a:r>
              <a:rPr lang="en-US" b="1" baseline="30000" dirty="0">
                <a:solidFill>
                  <a:srgbClr val="C00000"/>
                </a:solidFill>
              </a:rPr>
              <a:t>18</a:t>
            </a:r>
            <a:r>
              <a:rPr lang="en-US" b="1" dirty="0">
                <a:solidFill>
                  <a:srgbClr val="C00000"/>
                </a:solidFill>
              </a:rPr>
              <a:t> But those things which proceed out of the mouth come forth from the heart; and they defile the man. </a:t>
            </a:r>
          </a:p>
          <a:p>
            <a:pPr algn="ctr"/>
            <a:r>
              <a:rPr lang="en-US" b="1" baseline="30000" dirty="0">
                <a:solidFill>
                  <a:srgbClr val="C00000"/>
                </a:solidFill>
              </a:rPr>
              <a:t>19</a:t>
            </a:r>
            <a:r>
              <a:rPr lang="en-US" b="1" dirty="0">
                <a:solidFill>
                  <a:srgbClr val="C00000"/>
                </a:solidFill>
              </a:rPr>
              <a:t> For out of the heart proceed evil thoughts, murders, adulteries, fornications, thefts, false witness, blasphemies: </a:t>
            </a:r>
          </a:p>
          <a:p>
            <a:pPr algn="ctr"/>
            <a:r>
              <a:rPr lang="en-US" b="1" baseline="30000" dirty="0">
                <a:solidFill>
                  <a:srgbClr val="C00000"/>
                </a:solidFill>
              </a:rPr>
              <a:t>20</a:t>
            </a:r>
            <a:r>
              <a:rPr lang="en-US" b="1" dirty="0">
                <a:solidFill>
                  <a:srgbClr val="C00000"/>
                </a:solidFill>
              </a:rPr>
              <a:t> These are the things which defile a man…</a:t>
            </a:r>
          </a:p>
        </p:txBody>
      </p:sp>
      <p:sp>
        <p:nvSpPr>
          <p:cNvPr id="4" name="TextBox 3">
            <a:extLst>
              <a:ext uri="{FF2B5EF4-FFF2-40B4-BE49-F238E27FC236}">
                <a16:creationId xmlns:a16="http://schemas.microsoft.com/office/drawing/2014/main" id="{83DBD6CB-C143-4C4B-95D6-79D928BC822D}"/>
              </a:ext>
            </a:extLst>
          </p:cNvPr>
          <p:cNvSpPr txBox="1"/>
          <p:nvPr/>
        </p:nvSpPr>
        <p:spPr>
          <a:xfrm>
            <a:off x="7449424" y="100668"/>
            <a:ext cx="4410512" cy="6801862"/>
          </a:xfrm>
          <a:prstGeom prst="rect">
            <a:avLst/>
          </a:prstGeom>
          <a:noFill/>
        </p:spPr>
        <p:txBody>
          <a:bodyPr wrap="square">
            <a:spAutoFit/>
          </a:bodyPr>
          <a:lstStyle/>
          <a:p>
            <a:pPr algn="ctr"/>
            <a:r>
              <a:rPr lang="en-US" b="1" u="sng" dirty="0">
                <a:solidFill>
                  <a:schemeClr val="bg1"/>
                </a:solidFill>
              </a:rPr>
              <a:t>1 Corinthians 6:9-11</a:t>
            </a:r>
          </a:p>
          <a:p>
            <a:pPr algn="ctr"/>
            <a:endParaRPr lang="en-US" b="1" u="sng" dirty="0">
              <a:solidFill>
                <a:schemeClr val="bg1"/>
              </a:solidFill>
            </a:endParaRPr>
          </a:p>
          <a:p>
            <a:pPr algn="ctr"/>
            <a:r>
              <a:rPr lang="en-US" dirty="0">
                <a:solidFill>
                  <a:schemeClr val="bg1"/>
                </a:solidFill>
              </a:rPr>
              <a:t>9  -- Know ye not that the unrighteous shall not inherit the kingdom of God? Be not deceived: neither fornicators, nor idolaters, nor adulterers, nor effeminate, nor abusers of themselves with mankind,  </a:t>
            </a:r>
          </a:p>
          <a:p>
            <a:pPr algn="ctr"/>
            <a:r>
              <a:rPr lang="en-US" dirty="0">
                <a:solidFill>
                  <a:schemeClr val="bg1"/>
                </a:solidFill>
              </a:rPr>
              <a:t>10  Nor thieves, nor covetous, nor drunkards, nor revilers, nor extortioners, shall inherit the kingdom of God.  </a:t>
            </a:r>
          </a:p>
          <a:p>
            <a:pPr algn="ctr"/>
            <a:endParaRPr lang="en-US" dirty="0">
              <a:solidFill>
                <a:schemeClr val="bg1"/>
              </a:solidFill>
            </a:endParaRPr>
          </a:p>
          <a:p>
            <a:pPr algn="ctr"/>
            <a:r>
              <a:rPr lang="en-US" b="1" i="1" dirty="0">
                <a:solidFill>
                  <a:srgbClr val="92D050"/>
                </a:solidFill>
              </a:rPr>
              <a:t>(Remember the words of Jesus)</a:t>
            </a:r>
          </a:p>
          <a:p>
            <a:pPr algn="ctr"/>
            <a:endParaRPr lang="en-US" dirty="0">
              <a:solidFill>
                <a:srgbClr val="C00000"/>
              </a:solidFill>
            </a:endParaRPr>
          </a:p>
          <a:p>
            <a:pPr algn="ctr"/>
            <a:r>
              <a:rPr lang="en-US" dirty="0">
                <a:solidFill>
                  <a:srgbClr val="C00000"/>
                </a:solidFill>
              </a:rPr>
              <a:t>“Marvel not that I said unto thee, Ye must be born again.” (John 3:7)</a:t>
            </a:r>
          </a:p>
          <a:p>
            <a:pPr algn="ctr"/>
            <a:endParaRPr lang="en-US" dirty="0">
              <a:solidFill>
                <a:schemeClr val="bg1"/>
              </a:solidFill>
            </a:endParaRPr>
          </a:p>
          <a:p>
            <a:pPr algn="ctr"/>
            <a:r>
              <a:rPr lang="en-US" b="1" i="1" dirty="0">
                <a:solidFill>
                  <a:srgbClr val="92D050"/>
                </a:solidFill>
              </a:rPr>
              <a:t>(This scripture leads us into the new birth…)</a:t>
            </a:r>
          </a:p>
          <a:p>
            <a:pPr algn="ctr"/>
            <a:r>
              <a:rPr lang="en-US" dirty="0">
                <a:solidFill>
                  <a:schemeClr val="bg1"/>
                </a:solidFill>
              </a:rPr>
              <a:t>11  And such were some of you: but ye are washed, but ye are sanctified, but ye are justified in the name of the Lord Jesus, and by the Spirit of our God.</a:t>
            </a:r>
          </a:p>
          <a:p>
            <a:pPr algn="ctr"/>
            <a:endParaRPr lang="en-US" dirty="0">
              <a:solidFill>
                <a:schemeClr val="bg1"/>
              </a:solidFill>
            </a:endParaRPr>
          </a:p>
          <a:p>
            <a:pPr algn="ctr"/>
            <a:r>
              <a:rPr lang="en-US" sz="2000" b="1" dirty="0">
                <a:solidFill>
                  <a:srgbClr val="FFC000"/>
                </a:solidFill>
              </a:rPr>
              <a:t>**This is where Acts 2:38 comes into play!</a:t>
            </a:r>
          </a:p>
        </p:txBody>
      </p:sp>
    </p:spTree>
    <p:extLst>
      <p:ext uri="{BB962C8B-B14F-4D97-AF65-F5344CB8AC3E}">
        <p14:creationId xmlns:p14="http://schemas.microsoft.com/office/powerpoint/2010/main" val="3470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26F8E-4FA1-48A3-AE6E-EA8AD794A9DC}"/>
              </a:ext>
            </a:extLst>
          </p:cNvPr>
          <p:cNvPicPr>
            <a:picLocks noChangeAspect="1"/>
          </p:cNvPicPr>
          <p:nvPr/>
        </p:nvPicPr>
        <p:blipFill>
          <a:blip r:embed="rId2"/>
          <a:stretch>
            <a:fillRect/>
          </a:stretch>
        </p:blipFill>
        <p:spPr>
          <a:xfrm>
            <a:off x="3110358" y="133633"/>
            <a:ext cx="6673355" cy="3750832"/>
          </a:xfrm>
          <a:prstGeom prst="rect">
            <a:avLst/>
          </a:prstGeom>
          <a:effectLst>
            <a:softEdge rad="317500"/>
          </a:effectLst>
        </p:spPr>
      </p:pic>
      <p:sp>
        <p:nvSpPr>
          <p:cNvPr id="2" name="TextBox 1">
            <a:extLst>
              <a:ext uri="{FF2B5EF4-FFF2-40B4-BE49-F238E27FC236}">
                <a16:creationId xmlns:a16="http://schemas.microsoft.com/office/drawing/2014/main" id="{3276C243-18A9-456B-A237-F7DBD8B0BF49}"/>
              </a:ext>
            </a:extLst>
          </p:cNvPr>
          <p:cNvSpPr txBox="1"/>
          <p:nvPr/>
        </p:nvSpPr>
        <p:spPr>
          <a:xfrm>
            <a:off x="-18874" y="80435"/>
            <a:ext cx="8739231" cy="492443"/>
          </a:xfrm>
          <a:prstGeom prst="rect">
            <a:avLst/>
          </a:prstGeom>
          <a:solidFill>
            <a:schemeClr val="tx1">
              <a:alpha val="40000"/>
            </a:schemeClr>
          </a:solidFill>
          <a:effectLst>
            <a:softEdge rad="127000"/>
          </a:effectLst>
        </p:spPr>
        <p:txBody>
          <a:bodyPr wrap="square" rtlCol="0" anchor="ctr">
            <a:spAutoFit/>
          </a:bodyPr>
          <a:lstStyle/>
          <a:p>
            <a:r>
              <a:rPr lang="en-US" sz="2600" dirty="0">
                <a:solidFill>
                  <a:srgbClr val="92D050"/>
                </a:solidFill>
              </a:rPr>
              <a:t>Before you can be born again, your “old man” must first die!</a:t>
            </a:r>
          </a:p>
        </p:txBody>
      </p:sp>
      <p:sp>
        <p:nvSpPr>
          <p:cNvPr id="4" name="TextBox 3">
            <a:extLst>
              <a:ext uri="{FF2B5EF4-FFF2-40B4-BE49-F238E27FC236}">
                <a16:creationId xmlns:a16="http://schemas.microsoft.com/office/drawing/2014/main" id="{5E5FC16A-3189-47AF-A83D-9CC12EC24549}"/>
              </a:ext>
            </a:extLst>
          </p:cNvPr>
          <p:cNvSpPr txBox="1"/>
          <p:nvPr/>
        </p:nvSpPr>
        <p:spPr>
          <a:xfrm>
            <a:off x="357080" y="572878"/>
            <a:ext cx="6094602" cy="1477328"/>
          </a:xfrm>
          <a:prstGeom prst="rect">
            <a:avLst/>
          </a:prstGeom>
          <a:solidFill>
            <a:schemeClr val="tx1">
              <a:alpha val="70000"/>
            </a:schemeClr>
          </a:solidFill>
          <a:effectLst>
            <a:softEdge rad="127000"/>
          </a:effectLst>
        </p:spPr>
        <p:txBody>
          <a:bodyPr wrap="square">
            <a:spAutoFit/>
          </a:bodyPr>
          <a:lstStyle/>
          <a:p>
            <a:r>
              <a:rPr lang="en-US" b="1" dirty="0">
                <a:solidFill>
                  <a:schemeClr val="accent4"/>
                </a:solidFill>
              </a:rPr>
              <a:t>Colossians 3:9-10</a:t>
            </a:r>
          </a:p>
          <a:p>
            <a:r>
              <a:rPr lang="en-US" dirty="0">
                <a:solidFill>
                  <a:schemeClr val="accent4"/>
                </a:solidFill>
              </a:rPr>
              <a:t>9  Lie not one to another, seeing that ye have put off the old man </a:t>
            </a:r>
            <a:r>
              <a:rPr lang="en-US" b="1" u="sng" dirty="0">
                <a:solidFill>
                  <a:schemeClr val="accent4"/>
                </a:solidFill>
              </a:rPr>
              <a:t>with his deeds</a:t>
            </a:r>
            <a:r>
              <a:rPr lang="en-US" dirty="0">
                <a:solidFill>
                  <a:schemeClr val="accent4"/>
                </a:solidFill>
              </a:rPr>
              <a:t>;  </a:t>
            </a:r>
          </a:p>
          <a:p>
            <a:r>
              <a:rPr lang="en-US" dirty="0">
                <a:solidFill>
                  <a:schemeClr val="accent4"/>
                </a:solidFill>
              </a:rPr>
              <a:t>10  And have put on the new man, which is renewed in knowledge after the image of him that created him:</a:t>
            </a:r>
          </a:p>
        </p:txBody>
      </p:sp>
      <p:sp>
        <p:nvSpPr>
          <p:cNvPr id="6" name="TextBox 5">
            <a:extLst>
              <a:ext uri="{FF2B5EF4-FFF2-40B4-BE49-F238E27FC236}">
                <a16:creationId xmlns:a16="http://schemas.microsoft.com/office/drawing/2014/main" id="{B2C434C2-4A6D-4865-8A23-F83A5607CA3C}"/>
              </a:ext>
            </a:extLst>
          </p:cNvPr>
          <p:cNvSpPr txBox="1"/>
          <p:nvPr/>
        </p:nvSpPr>
        <p:spPr>
          <a:xfrm>
            <a:off x="357080" y="2130139"/>
            <a:ext cx="6345724" cy="1754326"/>
          </a:xfrm>
          <a:prstGeom prst="rect">
            <a:avLst/>
          </a:prstGeom>
          <a:solidFill>
            <a:schemeClr val="tx1">
              <a:alpha val="80000"/>
            </a:schemeClr>
          </a:solidFill>
          <a:effectLst>
            <a:softEdge rad="317500"/>
          </a:effectLst>
        </p:spPr>
        <p:txBody>
          <a:bodyPr wrap="square">
            <a:spAutoFit/>
          </a:bodyPr>
          <a:lstStyle/>
          <a:p>
            <a:r>
              <a:rPr lang="en-US" b="1" dirty="0">
                <a:solidFill>
                  <a:schemeClr val="accent4"/>
                </a:solidFill>
              </a:rPr>
              <a:t>Romans 6:5-6</a:t>
            </a:r>
          </a:p>
          <a:p>
            <a:r>
              <a:rPr lang="en-US" dirty="0">
                <a:solidFill>
                  <a:schemeClr val="accent4"/>
                </a:solidFill>
              </a:rPr>
              <a:t>5  For if we have been planted together in the likeness of his </a:t>
            </a:r>
            <a:r>
              <a:rPr lang="en-US" b="1" u="sng" dirty="0">
                <a:solidFill>
                  <a:schemeClr val="accent4"/>
                </a:solidFill>
              </a:rPr>
              <a:t>death</a:t>
            </a:r>
            <a:r>
              <a:rPr lang="en-US" dirty="0">
                <a:solidFill>
                  <a:schemeClr val="accent4"/>
                </a:solidFill>
              </a:rPr>
              <a:t>, we shall be also in the likeness of his resurrection:  </a:t>
            </a:r>
          </a:p>
          <a:p>
            <a:r>
              <a:rPr lang="en-US" dirty="0">
                <a:solidFill>
                  <a:schemeClr val="accent4"/>
                </a:solidFill>
              </a:rPr>
              <a:t>6  Knowing this, that our </a:t>
            </a:r>
            <a:r>
              <a:rPr lang="en-US" b="1" u="sng" dirty="0">
                <a:solidFill>
                  <a:schemeClr val="accent4"/>
                </a:solidFill>
              </a:rPr>
              <a:t>old man is crucified with him</a:t>
            </a:r>
            <a:r>
              <a:rPr lang="en-US" dirty="0">
                <a:solidFill>
                  <a:schemeClr val="accent4"/>
                </a:solidFill>
              </a:rPr>
              <a:t>, that the body of sin might be destroyed, </a:t>
            </a:r>
            <a:r>
              <a:rPr lang="en-US" b="1" u="sng" dirty="0">
                <a:solidFill>
                  <a:schemeClr val="accent4"/>
                </a:solidFill>
              </a:rPr>
              <a:t>that henceforth we should not serve sin</a:t>
            </a:r>
            <a:r>
              <a:rPr lang="en-US" dirty="0">
                <a:solidFill>
                  <a:schemeClr val="accent4"/>
                </a:solidFill>
              </a:rPr>
              <a:t>.</a:t>
            </a:r>
          </a:p>
        </p:txBody>
      </p:sp>
      <p:sp>
        <p:nvSpPr>
          <p:cNvPr id="8" name="TextBox 7">
            <a:extLst>
              <a:ext uri="{FF2B5EF4-FFF2-40B4-BE49-F238E27FC236}">
                <a16:creationId xmlns:a16="http://schemas.microsoft.com/office/drawing/2014/main" id="{C10D8EBF-ECE9-4A15-873C-BD1460A3BBBA}"/>
              </a:ext>
            </a:extLst>
          </p:cNvPr>
          <p:cNvSpPr txBox="1"/>
          <p:nvPr/>
        </p:nvSpPr>
        <p:spPr>
          <a:xfrm>
            <a:off x="6808762" y="572878"/>
            <a:ext cx="4972963" cy="1200329"/>
          </a:xfrm>
          <a:prstGeom prst="rect">
            <a:avLst/>
          </a:prstGeom>
          <a:noFill/>
        </p:spPr>
        <p:txBody>
          <a:bodyPr wrap="square">
            <a:spAutoFit/>
          </a:bodyPr>
          <a:lstStyle/>
          <a:p>
            <a:r>
              <a:rPr lang="en-US" b="1" dirty="0">
                <a:solidFill>
                  <a:schemeClr val="accent4"/>
                </a:solidFill>
              </a:rPr>
              <a:t>2 Corinthians 5:17</a:t>
            </a:r>
          </a:p>
          <a:p>
            <a:r>
              <a:rPr lang="en-US" dirty="0">
                <a:solidFill>
                  <a:schemeClr val="accent4"/>
                </a:solidFill>
              </a:rPr>
              <a:t>17  Therefore if any man be in Christ, he is a new creature: </a:t>
            </a:r>
            <a:r>
              <a:rPr lang="en-US" b="1" u="sng" dirty="0">
                <a:solidFill>
                  <a:schemeClr val="accent4"/>
                </a:solidFill>
              </a:rPr>
              <a:t>old things are passed away</a:t>
            </a:r>
            <a:r>
              <a:rPr lang="en-US" dirty="0">
                <a:solidFill>
                  <a:schemeClr val="accent4"/>
                </a:solidFill>
              </a:rPr>
              <a:t>; behold, all things are become new.</a:t>
            </a:r>
          </a:p>
        </p:txBody>
      </p:sp>
      <p:sp>
        <p:nvSpPr>
          <p:cNvPr id="7" name="Rectangle: Rounded Corners 6">
            <a:extLst>
              <a:ext uri="{FF2B5EF4-FFF2-40B4-BE49-F238E27FC236}">
                <a16:creationId xmlns:a16="http://schemas.microsoft.com/office/drawing/2014/main" id="{7E7B2C4D-C16B-4253-83BB-EBEB6E4602BF}"/>
              </a:ext>
            </a:extLst>
          </p:cNvPr>
          <p:cNvSpPr/>
          <p:nvPr/>
        </p:nvSpPr>
        <p:spPr>
          <a:xfrm>
            <a:off x="107852" y="3985966"/>
            <a:ext cx="11976296" cy="2807247"/>
          </a:xfrm>
          <a:prstGeom prst="roundRect">
            <a:avLst>
              <a:gd name="adj" fmla="val 9437"/>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u="sng" dirty="0"/>
              <a:t>We “die” out in our old flesh, with REPENTANCE!</a:t>
            </a:r>
            <a:r>
              <a:rPr lang="en-US" sz="1600" b="1" dirty="0"/>
              <a:t> </a:t>
            </a:r>
            <a:r>
              <a:rPr lang="en-US" sz="1400" b="1" dirty="0"/>
              <a:t>(part 1 of Acts 2:38)</a:t>
            </a:r>
            <a:endParaRPr lang="en-US" sz="1600" b="1" dirty="0"/>
          </a:p>
          <a:p>
            <a:pPr algn="ctr"/>
            <a:r>
              <a:rPr lang="en-US" sz="1600" dirty="0"/>
              <a:t>Before John the Baptist would baptize anyone (a burial as we’ll read later) he wanted to make sure the “fruits” or results of repentance were there!</a:t>
            </a:r>
          </a:p>
          <a:p>
            <a:pPr algn="ctr"/>
            <a:r>
              <a:rPr lang="en-US" sz="1600" dirty="0"/>
              <a:t>Salvation is a process, and you need to make sure you do all of it!</a:t>
            </a:r>
          </a:p>
          <a:p>
            <a:pPr algn="ctr"/>
            <a:r>
              <a:rPr lang="en-US" sz="1600" b="1" u="sng" dirty="0"/>
              <a:t>Matthew 3:7-8</a:t>
            </a:r>
          </a:p>
          <a:p>
            <a:pPr algn="ctr"/>
            <a:r>
              <a:rPr lang="en-US" sz="1600" baseline="30000" dirty="0"/>
              <a:t>7</a:t>
            </a:r>
            <a:r>
              <a:rPr lang="en-US" sz="1600" dirty="0"/>
              <a:t> But when he saw many of the Pharisees and Sadducees come to his baptism, he said unto them, O generation of vipers, who hath warned you to flee from the wrath to come? </a:t>
            </a:r>
          </a:p>
          <a:p>
            <a:pPr algn="ctr"/>
            <a:r>
              <a:rPr lang="en-US" sz="1600" baseline="30000" dirty="0"/>
              <a:t>8</a:t>
            </a:r>
            <a:r>
              <a:rPr lang="en-US" sz="1600" dirty="0"/>
              <a:t> Bring forth therefore fruits meet for repentance:</a:t>
            </a:r>
          </a:p>
          <a:p>
            <a:pPr algn="ctr"/>
            <a:endParaRPr lang="en-US" sz="1400" b="1" i="1" dirty="0"/>
          </a:p>
          <a:p>
            <a:pPr algn="ctr"/>
            <a:r>
              <a:rPr lang="en-US" sz="1400" b="1" i="1" dirty="0"/>
              <a:t>Some fruits or results of repentance may include things or lifestyles the pastor or man of God asks you to change, just like John the Baptist did in Luke 3:8-14!</a:t>
            </a:r>
          </a:p>
          <a:p>
            <a:pPr algn="ctr"/>
            <a:r>
              <a:rPr lang="en-US" sz="1400" b="1" i="1" dirty="0"/>
              <a:t>Read it for yourself!!</a:t>
            </a:r>
          </a:p>
        </p:txBody>
      </p:sp>
      <p:sp>
        <p:nvSpPr>
          <p:cNvPr id="10" name="TextBox 9">
            <a:extLst>
              <a:ext uri="{FF2B5EF4-FFF2-40B4-BE49-F238E27FC236}">
                <a16:creationId xmlns:a16="http://schemas.microsoft.com/office/drawing/2014/main" id="{BE3EE806-4BF9-416C-B66D-C8A2B06A765C}"/>
              </a:ext>
            </a:extLst>
          </p:cNvPr>
          <p:cNvSpPr txBox="1"/>
          <p:nvPr/>
        </p:nvSpPr>
        <p:spPr>
          <a:xfrm>
            <a:off x="6808762" y="2050206"/>
            <a:ext cx="5055463" cy="923330"/>
          </a:xfrm>
          <a:prstGeom prst="rect">
            <a:avLst/>
          </a:prstGeom>
          <a:noFill/>
        </p:spPr>
        <p:txBody>
          <a:bodyPr wrap="square">
            <a:spAutoFit/>
          </a:bodyPr>
          <a:lstStyle/>
          <a:p>
            <a:r>
              <a:rPr lang="en-US" b="1" dirty="0">
                <a:solidFill>
                  <a:srgbClr val="FFC000"/>
                </a:solidFill>
              </a:rPr>
              <a:t>Galatians 5:24</a:t>
            </a:r>
          </a:p>
          <a:p>
            <a:r>
              <a:rPr lang="en-US" dirty="0">
                <a:solidFill>
                  <a:srgbClr val="FFC000"/>
                </a:solidFill>
              </a:rPr>
              <a:t>24  And they that are Christ's have </a:t>
            </a:r>
            <a:r>
              <a:rPr lang="en-US" b="1" u="sng" dirty="0">
                <a:solidFill>
                  <a:srgbClr val="FFC000"/>
                </a:solidFill>
              </a:rPr>
              <a:t>crucified</a:t>
            </a:r>
            <a:r>
              <a:rPr lang="en-US" dirty="0">
                <a:solidFill>
                  <a:srgbClr val="FFC000"/>
                </a:solidFill>
              </a:rPr>
              <a:t> the </a:t>
            </a:r>
            <a:r>
              <a:rPr lang="en-US" b="1" u="sng" dirty="0">
                <a:solidFill>
                  <a:srgbClr val="FFC000"/>
                </a:solidFill>
              </a:rPr>
              <a:t>flesh with the affections and lusts.</a:t>
            </a:r>
          </a:p>
        </p:txBody>
      </p:sp>
    </p:spTree>
    <p:extLst>
      <p:ext uri="{BB962C8B-B14F-4D97-AF65-F5344CB8AC3E}">
        <p14:creationId xmlns:p14="http://schemas.microsoft.com/office/powerpoint/2010/main" val="294333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5000">
              <a:srgbClr val="92D050"/>
            </a:gs>
            <a:gs pos="48000">
              <a:schemeClr val="tx1"/>
            </a:gs>
            <a:gs pos="23000">
              <a:schemeClr val="tx1"/>
            </a:gs>
            <a:gs pos="0">
              <a:srgbClr val="92D050"/>
            </a:gs>
            <a:gs pos="79000">
              <a:schemeClr val="tx1"/>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DF7E22-AA2F-465E-B800-9F2B4BFB6F4F}"/>
              </a:ext>
            </a:extLst>
          </p:cNvPr>
          <p:cNvPicPr>
            <a:picLocks noChangeAspect="1"/>
          </p:cNvPicPr>
          <p:nvPr/>
        </p:nvPicPr>
        <p:blipFill>
          <a:blip r:embed="rId2"/>
          <a:stretch>
            <a:fillRect/>
          </a:stretch>
        </p:blipFill>
        <p:spPr>
          <a:xfrm>
            <a:off x="5377343" y="1497741"/>
            <a:ext cx="6454629" cy="4716844"/>
          </a:xfrm>
          <a:prstGeom prst="rect">
            <a:avLst/>
          </a:prstGeom>
          <a:effectLst>
            <a:softEdge rad="317500"/>
          </a:effectLst>
        </p:spPr>
      </p:pic>
      <p:sp>
        <p:nvSpPr>
          <p:cNvPr id="2" name="Title 1">
            <a:extLst>
              <a:ext uri="{FF2B5EF4-FFF2-40B4-BE49-F238E27FC236}">
                <a16:creationId xmlns:a16="http://schemas.microsoft.com/office/drawing/2014/main" id="{54BC7518-61C5-4034-A5FB-8CEACE72CA60}"/>
              </a:ext>
            </a:extLst>
          </p:cNvPr>
          <p:cNvSpPr>
            <a:spLocks noGrp="1"/>
          </p:cNvSpPr>
          <p:nvPr>
            <p:ph type="title"/>
          </p:nvPr>
        </p:nvSpPr>
        <p:spPr>
          <a:xfrm>
            <a:off x="838200" y="0"/>
            <a:ext cx="10515600" cy="843400"/>
          </a:xfrm>
          <a:solidFill>
            <a:schemeClr val="tx1">
              <a:alpha val="70000"/>
            </a:schemeClr>
          </a:solidFill>
          <a:effectLst>
            <a:softEdge rad="127000"/>
          </a:effectLst>
        </p:spPr>
        <p:txBody>
          <a:bodyPr>
            <a:normAutofit/>
          </a:bodyPr>
          <a:lstStyle/>
          <a:p>
            <a:pPr algn="ctr"/>
            <a:r>
              <a:rPr lang="en-US" sz="2200" b="1" dirty="0">
                <a:solidFill>
                  <a:srgbClr val="FF0000"/>
                </a:solidFill>
              </a:rPr>
              <a:t>…and be baptized every one of you in the name of Jesus Christ for the remission of sins…</a:t>
            </a:r>
          </a:p>
        </p:txBody>
      </p:sp>
      <p:sp>
        <p:nvSpPr>
          <p:cNvPr id="3" name="Rectangle: Rounded Corners 2">
            <a:extLst>
              <a:ext uri="{FF2B5EF4-FFF2-40B4-BE49-F238E27FC236}">
                <a16:creationId xmlns:a16="http://schemas.microsoft.com/office/drawing/2014/main" id="{A8531F33-F4D9-411F-9CC1-B6FDA5CB7352}"/>
              </a:ext>
            </a:extLst>
          </p:cNvPr>
          <p:cNvSpPr/>
          <p:nvPr/>
        </p:nvSpPr>
        <p:spPr>
          <a:xfrm>
            <a:off x="159391" y="654341"/>
            <a:ext cx="6744749" cy="1879134"/>
          </a:xfrm>
          <a:prstGeom prst="roundRect">
            <a:avLst/>
          </a:prstGeom>
          <a:solidFill>
            <a:schemeClr val="tx1">
              <a:lumMod val="75000"/>
              <a:lumOff val="25000"/>
              <a:alpha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As the scripture mentions, baptism in the name of Jesus Christ is for the </a:t>
            </a:r>
            <a:r>
              <a:rPr lang="en-US" b="1" u="sng" dirty="0">
                <a:solidFill>
                  <a:schemeClr val="bg1"/>
                </a:solidFill>
              </a:rPr>
              <a:t>remission of sins</a:t>
            </a:r>
            <a:r>
              <a:rPr lang="en-US" dirty="0">
                <a:solidFill>
                  <a:schemeClr val="bg1"/>
                </a:solidFill>
              </a:rPr>
              <a:t>! That is the purpose! </a:t>
            </a:r>
          </a:p>
          <a:p>
            <a:pPr algn="ctr"/>
            <a:endParaRPr lang="en-US" dirty="0">
              <a:solidFill>
                <a:schemeClr val="bg1"/>
              </a:solidFill>
            </a:endParaRPr>
          </a:p>
          <a:p>
            <a:pPr algn="ctr"/>
            <a:r>
              <a:rPr lang="en-US" b="1" i="1" dirty="0">
                <a:solidFill>
                  <a:schemeClr val="bg1"/>
                </a:solidFill>
              </a:rPr>
              <a:t>~So what role does baptism have in this step of a new birth?~</a:t>
            </a:r>
          </a:p>
        </p:txBody>
      </p:sp>
      <p:sp>
        <p:nvSpPr>
          <p:cNvPr id="6" name="TextBox 5">
            <a:extLst>
              <a:ext uri="{FF2B5EF4-FFF2-40B4-BE49-F238E27FC236}">
                <a16:creationId xmlns:a16="http://schemas.microsoft.com/office/drawing/2014/main" id="{51DACB02-C608-4046-A04C-4AE69536643C}"/>
              </a:ext>
            </a:extLst>
          </p:cNvPr>
          <p:cNvSpPr txBox="1"/>
          <p:nvPr/>
        </p:nvSpPr>
        <p:spPr>
          <a:xfrm>
            <a:off x="159391" y="4204456"/>
            <a:ext cx="6094602" cy="923330"/>
          </a:xfrm>
          <a:prstGeom prst="rect">
            <a:avLst/>
          </a:prstGeom>
          <a:solidFill>
            <a:schemeClr val="tx1">
              <a:alpha val="65000"/>
            </a:schemeClr>
          </a:solidFill>
          <a:effectLst>
            <a:softEdge rad="127000"/>
          </a:effectLst>
        </p:spPr>
        <p:txBody>
          <a:bodyPr wrap="square">
            <a:spAutoFit/>
          </a:bodyPr>
          <a:lstStyle/>
          <a:p>
            <a:r>
              <a:rPr lang="en-US" dirty="0">
                <a:solidFill>
                  <a:srgbClr val="FFC000"/>
                </a:solidFill>
              </a:rPr>
              <a:t>Galatians 3:27</a:t>
            </a:r>
          </a:p>
          <a:p>
            <a:r>
              <a:rPr lang="en-US" dirty="0">
                <a:solidFill>
                  <a:srgbClr val="FFC000"/>
                </a:solidFill>
              </a:rPr>
              <a:t>27  For as many of you as have been baptized into Christ have put on Christ.</a:t>
            </a:r>
          </a:p>
        </p:txBody>
      </p:sp>
      <p:sp>
        <p:nvSpPr>
          <p:cNvPr id="8" name="TextBox 7">
            <a:extLst>
              <a:ext uri="{FF2B5EF4-FFF2-40B4-BE49-F238E27FC236}">
                <a16:creationId xmlns:a16="http://schemas.microsoft.com/office/drawing/2014/main" id="{6EA0EE74-3042-42CF-BDAA-F2A3D94A873F}"/>
              </a:ext>
            </a:extLst>
          </p:cNvPr>
          <p:cNvSpPr txBox="1"/>
          <p:nvPr/>
        </p:nvSpPr>
        <p:spPr>
          <a:xfrm>
            <a:off x="159391" y="2768801"/>
            <a:ext cx="6094602" cy="1200329"/>
          </a:xfrm>
          <a:prstGeom prst="rect">
            <a:avLst/>
          </a:prstGeom>
          <a:solidFill>
            <a:schemeClr val="tx1">
              <a:alpha val="65000"/>
            </a:schemeClr>
          </a:solidFill>
          <a:effectLst>
            <a:softEdge rad="127000"/>
          </a:effectLst>
        </p:spPr>
        <p:txBody>
          <a:bodyPr wrap="square">
            <a:spAutoFit/>
          </a:bodyPr>
          <a:lstStyle/>
          <a:p>
            <a:r>
              <a:rPr lang="en-US" dirty="0">
                <a:solidFill>
                  <a:srgbClr val="FFC000"/>
                </a:solidFill>
              </a:rPr>
              <a:t>Romans 6:3-4</a:t>
            </a:r>
          </a:p>
          <a:p>
            <a:r>
              <a:rPr lang="en-US" dirty="0">
                <a:solidFill>
                  <a:srgbClr val="FFC000"/>
                </a:solidFill>
              </a:rPr>
              <a:t>3  -- Know ye not, that so many of us as were baptized into Jesus Christ were baptized into his death?  </a:t>
            </a:r>
          </a:p>
          <a:p>
            <a:r>
              <a:rPr lang="en-US" dirty="0">
                <a:solidFill>
                  <a:srgbClr val="FFC000"/>
                </a:solidFill>
              </a:rPr>
              <a:t>4  Therefore we are </a:t>
            </a:r>
            <a:r>
              <a:rPr lang="en-US" b="1" u="sng" dirty="0">
                <a:solidFill>
                  <a:srgbClr val="FFC000"/>
                </a:solidFill>
              </a:rPr>
              <a:t>buried with him by baptism</a:t>
            </a:r>
            <a:r>
              <a:rPr lang="en-US" dirty="0">
                <a:solidFill>
                  <a:srgbClr val="FFC000"/>
                </a:solidFill>
              </a:rPr>
              <a:t> into death:</a:t>
            </a:r>
          </a:p>
        </p:txBody>
      </p:sp>
      <p:sp>
        <p:nvSpPr>
          <p:cNvPr id="9" name="Rectangle 8">
            <a:extLst>
              <a:ext uri="{FF2B5EF4-FFF2-40B4-BE49-F238E27FC236}">
                <a16:creationId xmlns:a16="http://schemas.microsoft.com/office/drawing/2014/main" id="{F06A293D-B3BC-4F7A-BAA9-137FFBCA957B}"/>
              </a:ext>
            </a:extLst>
          </p:cNvPr>
          <p:cNvSpPr/>
          <p:nvPr/>
        </p:nvSpPr>
        <p:spPr>
          <a:xfrm>
            <a:off x="817927" y="6251101"/>
            <a:ext cx="9118832" cy="4865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Remember it’s not right to bury (baptize) somebody before they’ve died (repented)!</a:t>
            </a:r>
          </a:p>
        </p:txBody>
      </p:sp>
      <p:sp>
        <p:nvSpPr>
          <p:cNvPr id="11" name="TextBox 10">
            <a:extLst>
              <a:ext uri="{FF2B5EF4-FFF2-40B4-BE49-F238E27FC236}">
                <a16:creationId xmlns:a16="http://schemas.microsoft.com/office/drawing/2014/main" id="{1A54971B-54B1-480A-AACA-87837A37A230}"/>
              </a:ext>
            </a:extLst>
          </p:cNvPr>
          <p:cNvSpPr txBox="1"/>
          <p:nvPr/>
        </p:nvSpPr>
        <p:spPr>
          <a:xfrm>
            <a:off x="159391" y="5348092"/>
            <a:ext cx="6094602" cy="923330"/>
          </a:xfrm>
          <a:prstGeom prst="rect">
            <a:avLst/>
          </a:prstGeom>
          <a:solidFill>
            <a:schemeClr val="tx1">
              <a:alpha val="65000"/>
            </a:schemeClr>
          </a:solidFill>
          <a:effectLst>
            <a:softEdge rad="127000"/>
          </a:effectLst>
        </p:spPr>
        <p:txBody>
          <a:bodyPr wrap="square">
            <a:spAutoFit/>
          </a:bodyPr>
          <a:lstStyle/>
          <a:p>
            <a:r>
              <a:rPr lang="en-US" dirty="0">
                <a:solidFill>
                  <a:srgbClr val="FFC000"/>
                </a:solidFill>
              </a:rPr>
              <a:t>Mark 16:16</a:t>
            </a:r>
          </a:p>
          <a:p>
            <a:r>
              <a:rPr lang="en-US" dirty="0">
                <a:solidFill>
                  <a:srgbClr val="FFC000"/>
                </a:solidFill>
              </a:rPr>
              <a:t>16  He that believeth </a:t>
            </a:r>
            <a:r>
              <a:rPr lang="en-US" b="1" u="sng" dirty="0">
                <a:solidFill>
                  <a:srgbClr val="FFC000"/>
                </a:solidFill>
              </a:rPr>
              <a:t>and</a:t>
            </a:r>
            <a:r>
              <a:rPr lang="en-US" dirty="0">
                <a:solidFill>
                  <a:srgbClr val="FFC000"/>
                </a:solidFill>
              </a:rPr>
              <a:t> is </a:t>
            </a:r>
            <a:r>
              <a:rPr lang="en-US" b="1" u="sng" dirty="0">
                <a:solidFill>
                  <a:srgbClr val="FFC000"/>
                </a:solidFill>
              </a:rPr>
              <a:t>baptized</a:t>
            </a:r>
            <a:r>
              <a:rPr lang="en-US" dirty="0">
                <a:solidFill>
                  <a:srgbClr val="FFC000"/>
                </a:solidFill>
              </a:rPr>
              <a:t> shall be saved; but he that believeth not shall be damned.</a:t>
            </a:r>
          </a:p>
        </p:txBody>
      </p:sp>
      <p:sp>
        <p:nvSpPr>
          <p:cNvPr id="12" name="Rectangle: Rounded Corners 11">
            <a:extLst>
              <a:ext uri="{FF2B5EF4-FFF2-40B4-BE49-F238E27FC236}">
                <a16:creationId xmlns:a16="http://schemas.microsoft.com/office/drawing/2014/main" id="{0387DAEE-7206-4711-A2CD-D08E7F8E7409}"/>
              </a:ext>
            </a:extLst>
          </p:cNvPr>
          <p:cNvSpPr/>
          <p:nvPr/>
        </p:nvSpPr>
        <p:spPr>
          <a:xfrm>
            <a:off x="7256477" y="729842"/>
            <a:ext cx="4311941" cy="711062"/>
          </a:xfrm>
          <a:prstGeom prst="roundRect">
            <a:avLst/>
          </a:prstGeom>
          <a:solidFill>
            <a:schemeClr val="tx1">
              <a:lumMod val="85000"/>
              <a:lumOff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 burial…</a:t>
            </a:r>
          </a:p>
        </p:txBody>
      </p:sp>
    </p:spTree>
    <p:extLst>
      <p:ext uri="{BB962C8B-B14F-4D97-AF65-F5344CB8AC3E}">
        <p14:creationId xmlns:p14="http://schemas.microsoft.com/office/powerpoint/2010/main" val="320809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6E9A3C-AABA-4114-89AB-57B035122F9D}"/>
              </a:ext>
            </a:extLst>
          </p:cNvPr>
          <p:cNvSpPr/>
          <p:nvPr/>
        </p:nvSpPr>
        <p:spPr>
          <a:xfrm>
            <a:off x="99969" y="570451"/>
            <a:ext cx="11938233" cy="1912690"/>
          </a:xfrm>
          <a:prstGeom prst="rect">
            <a:avLst/>
          </a:prstGeom>
          <a:solidFill>
            <a:schemeClr val="tx1">
              <a:lumMod val="75000"/>
              <a:lumOff val="2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have to stop here really quickly to discus something that can be seen as controversial… But it’s very important…</a:t>
            </a:r>
          </a:p>
          <a:p>
            <a:pPr algn="ctr"/>
            <a:r>
              <a:rPr lang="en-US" dirty="0"/>
              <a:t>We have other Bible Studies available to cover this in more detail, but we will do a very quick briefing here…</a:t>
            </a:r>
          </a:p>
          <a:p>
            <a:pPr algn="ctr"/>
            <a:endParaRPr lang="en-US" dirty="0"/>
          </a:p>
          <a:p>
            <a:pPr algn="ctr"/>
            <a:r>
              <a:rPr lang="en-US" dirty="0"/>
              <a:t>Must the name of Jesus be invoked upon baptism?</a:t>
            </a:r>
          </a:p>
          <a:p>
            <a:pPr algn="ctr"/>
            <a:r>
              <a:rPr lang="en-US" dirty="0"/>
              <a:t>What about Matthew 28:19?</a:t>
            </a:r>
          </a:p>
          <a:p>
            <a:pPr algn="ctr"/>
            <a:r>
              <a:rPr lang="en-US" b="1" i="1" dirty="0"/>
              <a:t>*let’s talk about it…</a:t>
            </a:r>
          </a:p>
        </p:txBody>
      </p:sp>
      <p:sp>
        <p:nvSpPr>
          <p:cNvPr id="2" name="Title 1">
            <a:extLst>
              <a:ext uri="{FF2B5EF4-FFF2-40B4-BE49-F238E27FC236}">
                <a16:creationId xmlns:a16="http://schemas.microsoft.com/office/drawing/2014/main" id="{76F2B356-4A03-444F-9DAF-885CFBB5976B}"/>
              </a:ext>
            </a:extLst>
          </p:cNvPr>
          <p:cNvSpPr>
            <a:spLocks noGrp="1"/>
          </p:cNvSpPr>
          <p:nvPr>
            <p:ph type="title"/>
          </p:nvPr>
        </p:nvSpPr>
        <p:spPr>
          <a:xfrm>
            <a:off x="99969" y="96677"/>
            <a:ext cx="10515600" cy="599609"/>
          </a:xfrm>
        </p:spPr>
        <p:txBody>
          <a:bodyPr>
            <a:normAutofit/>
          </a:bodyPr>
          <a:lstStyle/>
          <a:p>
            <a:r>
              <a:rPr lang="en-US" sz="2600" dirty="0">
                <a:solidFill>
                  <a:srgbClr val="FFC000"/>
                </a:solidFill>
                <a:latin typeface="Lucida Calligraphy" panose="03010101010101010101" pitchFamily="66" charset="0"/>
              </a:rPr>
              <a:t>In the “Name” of Jesus Christ…</a:t>
            </a:r>
          </a:p>
        </p:txBody>
      </p:sp>
      <p:sp>
        <p:nvSpPr>
          <p:cNvPr id="5" name="TextBox 4">
            <a:extLst>
              <a:ext uri="{FF2B5EF4-FFF2-40B4-BE49-F238E27FC236}">
                <a16:creationId xmlns:a16="http://schemas.microsoft.com/office/drawing/2014/main" id="{E3420F8E-2E6D-4FBA-85E9-30751FBA427C}"/>
              </a:ext>
            </a:extLst>
          </p:cNvPr>
          <p:cNvSpPr txBox="1"/>
          <p:nvPr/>
        </p:nvSpPr>
        <p:spPr>
          <a:xfrm>
            <a:off x="153799" y="2483141"/>
            <a:ext cx="5466826" cy="830997"/>
          </a:xfrm>
          <a:prstGeom prst="rect">
            <a:avLst/>
          </a:prstGeom>
          <a:noFill/>
        </p:spPr>
        <p:txBody>
          <a:bodyPr wrap="square">
            <a:spAutoFit/>
          </a:bodyPr>
          <a:lstStyle/>
          <a:p>
            <a:r>
              <a:rPr lang="en-US" sz="1600" dirty="0">
                <a:solidFill>
                  <a:srgbClr val="FFC000"/>
                </a:solidFill>
              </a:rPr>
              <a:t>Matthew 28:19</a:t>
            </a:r>
          </a:p>
          <a:p>
            <a:pPr algn="ctr"/>
            <a:r>
              <a:rPr lang="en-US" sz="1600" dirty="0">
                <a:solidFill>
                  <a:srgbClr val="FFC000"/>
                </a:solidFill>
              </a:rPr>
              <a:t>19  Go ye therefore, and teach all nations, baptizing them in the name of the Father, and of the Son, and of the Holy Ghost:</a:t>
            </a:r>
          </a:p>
        </p:txBody>
      </p:sp>
      <p:sp>
        <p:nvSpPr>
          <p:cNvPr id="6" name="Rectangle 5">
            <a:extLst>
              <a:ext uri="{FF2B5EF4-FFF2-40B4-BE49-F238E27FC236}">
                <a16:creationId xmlns:a16="http://schemas.microsoft.com/office/drawing/2014/main" id="{E0789396-BC99-4110-A0EC-23BF7A81055F}"/>
              </a:ext>
            </a:extLst>
          </p:cNvPr>
          <p:cNvSpPr/>
          <p:nvPr/>
        </p:nvSpPr>
        <p:spPr>
          <a:xfrm>
            <a:off x="99969" y="3314138"/>
            <a:ext cx="11812398" cy="3447185"/>
          </a:xfrm>
          <a:prstGeom prst="rect">
            <a:avLst/>
          </a:prstGeom>
          <a:solidFill>
            <a:schemeClr val="tx1">
              <a:lumMod val="75000"/>
              <a:lumOff val="2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rgbClr val="FFC000"/>
                </a:solidFill>
              </a:rPr>
              <a:t>Name = Singular (one name)</a:t>
            </a:r>
          </a:p>
          <a:p>
            <a:endParaRPr lang="en-US" sz="1600" dirty="0">
              <a:solidFill>
                <a:srgbClr val="FFC000"/>
              </a:solidFill>
            </a:endParaRPr>
          </a:p>
          <a:p>
            <a:r>
              <a:rPr lang="en-US" sz="1600" b="1" u="sng" dirty="0">
                <a:solidFill>
                  <a:srgbClr val="FFC000"/>
                </a:solidFill>
              </a:rPr>
              <a:t>Father- </a:t>
            </a:r>
            <a:r>
              <a:rPr lang="en-US" sz="1600" b="1" dirty="0">
                <a:solidFill>
                  <a:srgbClr val="FFC000"/>
                </a:solidFill>
              </a:rPr>
              <a:t>John 17:26 - </a:t>
            </a:r>
            <a:r>
              <a:rPr lang="en-US" sz="1600" dirty="0">
                <a:solidFill>
                  <a:srgbClr val="FFC000"/>
                </a:solidFill>
              </a:rPr>
              <a:t>Jesus said “</a:t>
            </a:r>
            <a:r>
              <a:rPr lang="en-US" sz="1600" b="1" u="sng" dirty="0">
                <a:solidFill>
                  <a:srgbClr val="FFC000"/>
                </a:solidFill>
              </a:rPr>
              <a:t>And I have declared</a:t>
            </a:r>
            <a:r>
              <a:rPr lang="en-US" sz="1600" dirty="0">
                <a:solidFill>
                  <a:srgbClr val="FFC000"/>
                </a:solidFill>
              </a:rPr>
              <a:t> unto them </a:t>
            </a:r>
            <a:r>
              <a:rPr lang="en-US" sz="1600" b="1" u="sng" dirty="0">
                <a:solidFill>
                  <a:srgbClr val="FFC000"/>
                </a:solidFill>
              </a:rPr>
              <a:t>thy name</a:t>
            </a:r>
            <a:r>
              <a:rPr lang="en-US" sz="1600" dirty="0">
                <a:solidFill>
                  <a:srgbClr val="FFC000"/>
                </a:solidFill>
              </a:rPr>
              <a:t>, and will declare it” </a:t>
            </a:r>
          </a:p>
          <a:p>
            <a:r>
              <a:rPr lang="en-US" sz="1600" b="1" dirty="0">
                <a:solidFill>
                  <a:srgbClr val="FFC000"/>
                </a:solidFill>
              </a:rPr>
              <a:t>John 5:43</a:t>
            </a:r>
            <a:r>
              <a:rPr lang="en-US" sz="1600" dirty="0">
                <a:solidFill>
                  <a:srgbClr val="FFC000"/>
                </a:solidFill>
              </a:rPr>
              <a:t> - </a:t>
            </a:r>
            <a:r>
              <a:rPr lang="en-US" sz="1600" b="1" u="sng" dirty="0">
                <a:solidFill>
                  <a:srgbClr val="FFC000"/>
                </a:solidFill>
              </a:rPr>
              <a:t>I am come</a:t>
            </a:r>
            <a:r>
              <a:rPr lang="en-US" sz="1600" dirty="0">
                <a:solidFill>
                  <a:srgbClr val="FFC000"/>
                </a:solidFill>
              </a:rPr>
              <a:t> in my </a:t>
            </a:r>
            <a:r>
              <a:rPr lang="en-US" sz="1600" b="1" u="sng" dirty="0">
                <a:solidFill>
                  <a:srgbClr val="FFC000"/>
                </a:solidFill>
              </a:rPr>
              <a:t>Father's name</a:t>
            </a:r>
            <a:r>
              <a:rPr lang="en-US" sz="1600" dirty="0">
                <a:solidFill>
                  <a:srgbClr val="FFC000"/>
                </a:solidFill>
              </a:rPr>
              <a:t>, and ye receive me not…</a:t>
            </a:r>
          </a:p>
          <a:p>
            <a:endParaRPr lang="en-US" sz="1600" dirty="0">
              <a:solidFill>
                <a:srgbClr val="FFC000"/>
              </a:solidFill>
            </a:endParaRPr>
          </a:p>
          <a:p>
            <a:r>
              <a:rPr lang="en-US" sz="1600" b="1" u="sng" dirty="0">
                <a:solidFill>
                  <a:srgbClr val="FFC000"/>
                </a:solidFill>
              </a:rPr>
              <a:t>Son-</a:t>
            </a:r>
            <a:r>
              <a:rPr lang="en-US" sz="1600" dirty="0">
                <a:solidFill>
                  <a:srgbClr val="FFC000"/>
                </a:solidFill>
              </a:rPr>
              <a:t> Matthew 1:21 - And she shall bring forth a son, and thou shalt call his name </a:t>
            </a:r>
            <a:r>
              <a:rPr lang="en-US" sz="1600" b="1" u="sng" dirty="0">
                <a:solidFill>
                  <a:srgbClr val="FFC000"/>
                </a:solidFill>
              </a:rPr>
              <a:t>Jesus</a:t>
            </a:r>
            <a:r>
              <a:rPr lang="en-US" sz="1600" dirty="0">
                <a:solidFill>
                  <a:srgbClr val="FFC000"/>
                </a:solidFill>
              </a:rPr>
              <a:t>: for he shall save his people from their sins.</a:t>
            </a:r>
          </a:p>
          <a:p>
            <a:endParaRPr lang="en-US" sz="1600" dirty="0">
              <a:solidFill>
                <a:srgbClr val="FFC000"/>
              </a:solidFill>
            </a:endParaRPr>
          </a:p>
          <a:p>
            <a:r>
              <a:rPr lang="en-US" sz="1600" b="1" u="sng" dirty="0">
                <a:solidFill>
                  <a:srgbClr val="FFC000"/>
                </a:solidFill>
              </a:rPr>
              <a:t>Holy Ghost- </a:t>
            </a:r>
            <a:r>
              <a:rPr lang="en-US" sz="1600" b="1" dirty="0">
                <a:solidFill>
                  <a:srgbClr val="FFC000"/>
                </a:solidFill>
              </a:rPr>
              <a:t>John 14:26</a:t>
            </a:r>
            <a:r>
              <a:rPr lang="en-US" sz="1600" dirty="0">
                <a:solidFill>
                  <a:srgbClr val="FFC000"/>
                </a:solidFill>
              </a:rPr>
              <a:t> - But the Comforter, which is the Holy Ghost, whom the Father will send </a:t>
            </a:r>
            <a:r>
              <a:rPr lang="en-US" sz="1600" b="1" u="sng" dirty="0">
                <a:solidFill>
                  <a:srgbClr val="FFC000"/>
                </a:solidFill>
              </a:rPr>
              <a:t>in my name</a:t>
            </a:r>
            <a:r>
              <a:rPr lang="en-US" sz="1600" dirty="0">
                <a:solidFill>
                  <a:srgbClr val="FFC000"/>
                </a:solidFill>
              </a:rPr>
              <a:t>, he shall teach you all things…</a:t>
            </a:r>
          </a:p>
          <a:p>
            <a:endParaRPr lang="en-US" sz="1600" dirty="0">
              <a:solidFill>
                <a:srgbClr val="FFC000"/>
              </a:solidFill>
            </a:endParaRPr>
          </a:p>
          <a:p>
            <a:r>
              <a:rPr lang="en-US" sz="1600" dirty="0">
                <a:solidFill>
                  <a:srgbClr val="FFC000"/>
                </a:solidFill>
              </a:rPr>
              <a:t>Father, son, and Holy Ghost are all not names, but rather titles or positions. If I wrote a check to you and put “Father” or “daughter” on it… the bank cashier would not cash it because the power isn’t in titles… but in the name! It identifies who you are! He is JESUS because he’s going to save his people from their sin (Remember the purpose of baptism in the name of Jesus Christ? It’s for the remission of sin!)</a:t>
            </a:r>
          </a:p>
        </p:txBody>
      </p:sp>
      <p:sp>
        <p:nvSpPr>
          <p:cNvPr id="9" name="Scroll: Horizontal 8">
            <a:extLst>
              <a:ext uri="{FF2B5EF4-FFF2-40B4-BE49-F238E27FC236}">
                <a16:creationId xmlns:a16="http://schemas.microsoft.com/office/drawing/2014/main" id="{95653229-56DE-4421-8AC1-0C771211F6B3}"/>
              </a:ext>
            </a:extLst>
          </p:cNvPr>
          <p:cNvSpPr/>
          <p:nvPr/>
        </p:nvSpPr>
        <p:spPr>
          <a:xfrm>
            <a:off x="5620625" y="2374084"/>
            <a:ext cx="6417577" cy="940054"/>
          </a:xfrm>
          <a:prstGeom prst="horizontalScroll">
            <a:avLst/>
          </a:prstGeom>
          <a:blipFill>
            <a:blip r:embed="rId2"/>
            <a:tile tx="0" ty="0" sx="100000" sy="100000" flip="none" algn="tl"/>
          </a:bli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rgbClr val="002060"/>
                </a:solidFill>
              </a:rPr>
              <a:t>Zechariah 14:9</a:t>
            </a:r>
            <a:br>
              <a:rPr lang="en-US" sz="1600" dirty="0">
                <a:solidFill>
                  <a:srgbClr val="002060"/>
                </a:solidFill>
              </a:rPr>
            </a:br>
            <a:r>
              <a:rPr lang="en-US" sz="1600" baseline="30000" dirty="0">
                <a:solidFill>
                  <a:srgbClr val="002060"/>
                </a:solidFill>
              </a:rPr>
              <a:t>9</a:t>
            </a:r>
            <a:r>
              <a:rPr lang="en-US" sz="1600" dirty="0">
                <a:solidFill>
                  <a:srgbClr val="002060"/>
                </a:solidFill>
              </a:rPr>
              <a:t> And the Lord shall be king over all the earth:</a:t>
            </a:r>
            <a:br>
              <a:rPr lang="en-US" sz="1600" dirty="0">
                <a:solidFill>
                  <a:srgbClr val="002060"/>
                </a:solidFill>
              </a:rPr>
            </a:br>
            <a:r>
              <a:rPr lang="en-US" sz="1600" dirty="0">
                <a:solidFill>
                  <a:srgbClr val="002060"/>
                </a:solidFill>
              </a:rPr>
              <a:t>in that day shall there be one Lord, </a:t>
            </a:r>
            <a:r>
              <a:rPr lang="en-US" sz="1600" b="1" u="sng" dirty="0">
                <a:solidFill>
                  <a:srgbClr val="002060"/>
                </a:solidFill>
              </a:rPr>
              <a:t>and his name one.</a:t>
            </a:r>
          </a:p>
        </p:txBody>
      </p:sp>
      <p:sp>
        <p:nvSpPr>
          <p:cNvPr id="11" name="TextBox 10">
            <a:extLst>
              <a:ext uri="{FF2B5EF4-FFF2-40B4-BE49-F238E27FC236}">
                <a16:creationId xmlns:a16="http://schemas.microsoft.com/office/drawing/2014/main" id="{67E366B5-0313-4DAD-B5A9-EF2FDB0DB1BA}"/>
              </a:ext>
            </a:extLst>
          </p:cNvPr>
          <p:cNvSpPr txBox="1"/>
          <p:nvPr/>
        </p:nvSpPr>
        <p:spPr>
          <a:xfrm>
            <a:off x="7556383" y="3336234"/>
            <a:ext cx="4355984" cy="830997"/>
          </a:xfrm>
          <a:prstGeom prst="rect">
            <a:avLst/>
          </a:prstGeom>
          <a:noFill/>
        </p:spPr>
        <p:txBody>
          <a:bodyPr wrap="square">
            <a:spAutoFit/>
          </a:bodyPr>
          <a:lstStyle/>
          <a:p>
            <a:pPr algn="ctr"/>
            <a:r>
              <a:rPr lang="en-US" sz="1600" b="1" dirty="0">
                <a:solidFill>
                  <a:schemeClr val="accent5"/>
                </a:solidFill>
              </a:rPr>
              <a:t>Colossians 3:17</a:t>
            </a:r>
          </a:p>
          <a:p>
            <a:pPr algn="ctr"/>
            <a:r>
              <a:rPr lang="en-US" sz="1600" b="1" dirty="0">
                <a:solidFill>
                  <a:schemeClr val="accent5"/>
                </a:solidFill>
              </a:rPr>
              <a:t>17  And whatsoever ye do in word or deed, do all in the name of the Lord Jesus…</a:t>
            </a:r>
          </a:p>
        </p:txBody>
      </p:sp>
    </p:spTree>
    <p:extLst>
      <p:ext uri="{BB962C8B-B14F-4D97-AF65-F5344CB8AC3E}">
        <p14:creationId xmlns:p14="http://schemas.microsoft.com/office/powerpoint/2010/main" val="303066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croll: Horizontal 6">
            <a:extLst>
              <a:ext uri="{FF2B5EF4-FFF2-40B4-BE49-F238E27FC236}">
                <a16:creationId xmlns:a16="http://schemas.microsoft.com/office/drawing/2014/main" id="{825C6560-3BD4-4197-81F2-7DA49EF57456}"/>
              </a:ext>
            </a:extLst>
          </p:cNvPr>
          <p:cNvSpPr/>
          <p:nvPr/>
        </p:nvSpPr>
        <p:spPr>
          <a:xfrm>
            <a:off x="6478398" y="1124125"/>
            <a:ext cx="5066950" cy="3952539"/>
          </a:xfrm>
          <a:prstGeom prst="horizontalScroll">
            <a:avLst>
              <a:gd name="adj" fmla="val 846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rgbClr val="002060"/>
                </a:solidFill>
              </a:rPr>
              <a:t>Acts 4:12 (Referring to the name of Jesus)</a:t>
            </a:r>
          </a:p>
          <a:p>
            <a:pPr algn="ctr"/>
            <a:br>
              <a:rPr lang="en-US" sz="2000" dirty="0">
                <a:solidFill>
                  <a:srgbClr val="002060"/>
                </a:solidFill>
              </a:rPr>
            </a:br>
            <a:r>
              <a:rPr lang="en-US" sz="2000" dirty="0">
                <a:solidFill>
                  <a:srgbClr val="002060"/>
                </a:solidFill>
              </a:rPr>
              <a:t>Neither is there </a:t>
            </a:r>
            <a:r>
              <a:rPr lang="en-US" sz="2000" b="1" u="sng" dirty="0">
                <a:solidFill>
                  <a:srgbClr val="002060"/>
                </a:solidFill>
              </a:rPr>
              <a:t>salvation</a:t>
            </a:r>
            <a:r>
              <a:rPr lang="en-US" sz="2000" dirty="0">
                <a:solidFill>
                  <a:srgbClr val="002060"/>
                </a:solidFill>
              </a:rPr>
              <a:t> in </a:t>
            </a:r>
            <a:r>
              <a:rPr lang="en-US" sz="2000" b="1" u="sng" dirty="0">
                <a:solidFill>
                  <a:srgbClr val="002060"/>
                </a:solidFill>
              </a:rPr>
              <a:t>any other</a:t>
            </a:r>
            <a:r>
              <a:rPr lang="en-US" sz="2000" dirty="0">
                <a:solidFill>
                  <a:srgbClr val="002060"/>
                </a:solidFill>
              </a:rPr>
              <a:t>: for there is </a:t>
            </a:r>
            <a:r>
              <a:rPr lang="en-US" sz="2000" b="1" u="sng" dirty="0">
                <a:solidFill>
                  <a:srgbClr val="002060"/>
                </a:solidFill>
              </a:rPr>
              <a:t>none other name under heaven given among men, whereby we must be saved.</a:t>
            </a:r>
          </a:p>
        </p:txBody>
      </p:sp>
      <p:sp>
        <p:nvSpPr>
          <p:cNvPr id="2" name="Title 1">
            <a:extLst>
              <a:ext uri="{FF2B5EF4-FFF2-40B4-BE49-F238E27FC236}">
                <a16:creationId xmlns:a16="http://schemas.microsoft.com/office/drawing/2014/main" id="{655B9666-3AA1-41C3-B5E4-4C3BD82EE97C}"/>
              </a:ext>
            </a:extLst>
          </p:cNvPr>
          <p:cNvSpPr>
            <a:spLocks noGrp="1"/>
          </p:cNvSpPr>
          <p:nvPr>
            <p:ph type="title"/>
          </p:nvPr>
        </p:nvSpPr>
        <p:spPr>
          <a:xfrm>
            <a:off x="100669" y="105066"/>
            <a:ext cx="10993073" cy="599609"/>
          </a:xfrm>
        </p:spPr>
        <p:txBody>
          <a:bodyPr>
            <a:normAutofit/>
          </a:bodyPr>
          <a:lstStyle/>
          <a:p>
            <a:r>
              <a:rPr lang="en-US" sz="2400" b="1" u="sng" dirty="0">
                <a:solidFill>
                  <a:srgbClr val="92D050"/>
                </a:solidFill>
                <a:latin typeface="Lucida Calligraphy" panose="03010101010101010101" pitchFamily="66" charset="0"/>
              </a:rPr>
              <a:t>More on Jesus name baptism…</a:t>
            </a:r>
          </a:p>
        </p:txBody>
      </p:sp>
      <p:sp>
        <p:nvSpPr>
          <p:cNvPr id="4" name="TextBox 3">
            <a:extLst>
              <a:ext uri="{FF2B5EF4-FFF2-40B4-BE49-F238E27FC236}">
                <a16:creationId xmlns:a16="http://schemas.microsoft.com/office/drawing/2014/main" id="{7065CA2B-8A8B-493B-83DD-A70CD12B7901}"/>
              </a:ext>
            </a:extLst>
          </p:cNvPr>
          <p:cNvSpPr txBox="1"/>
          <p:nvPr/>
        </p:nvSpPr>
        <p:spPr>
          <a:xfrm>
            <a:off x="100669" y="2105366"/>
            <a:ext cx="6094602" cy="4524315"/>
          </a:xfrm>
          <a:prstGeom prst="rect">
            <a:avLst/>
          </a:prstGeom>
          <a:noFill/>
        </p:spPr>
        <p:txBody>
          <a:bodyPr wrap="square">
            <a:spAutoFit/>
          </a:bodyPr>
          <a:lstStyle/>
          <a:p>
            <a:r>
              <a:rPr lang="en-US" sz="1600" dirty="0">
                <a:solidFill>
                  <a:srgbClr val="92D050"/>
                </a:solidFill>
                <a:latin typeface="Copperplate Gothic Bold" panose="020E0705020206020404" pitchFamily="34" charset="0"/>
              </a:rPr>
              <a:t>Acts 8:16</a:t>
            </a:r>
            <a:br>
              <a:rPr lang="en-US" sz="1600" dirty="0">
                <a:solidFill>
                  <a:srgbClr val="92D050"/>
                </a:solidFill>
                <a:latin typeface="Copperplate Gothic Bold" panose="020E0705020206020404" pitchFamily="34" charset="0"/>
              </a:rPr>
            </a:br>
            <a:r>
              <a:rPr lang="en-US" sz="1600" baseline="30000" dirty="0">
                <a:solidFill>
                  <a:srgbClr val="92D050"/>
                </a:solidFill>
                <a:latin typeface="Copperplate Gothic Bold" panose="020E0705020206020404" pitchFamily="34" charset="0"/>
              </a:rPr>
              <a:t>16</a:t>
            </a:r>
            <a:r>
              <a:rPr lang="en-US" sz="1600" dirty="0">
                <a:solidFill>
                  <a:srgbClr val="92D050"/>
                </a:solidFill>
                <a:latin typeface="Copperplate Gothic Bold" panose="020E0705020206020404" pitchFamily="34" charset="0"/>
              </a:rPr>
              <a:t> (For as yet he was fallen upon none of them: only they were baptized in the name of the Lord Jesus.)</a:t>
            </a:r>
          </a:p>
          <a:p>
            <a:endParaRPr lang="en-US" sz="1600" dirty="0">
              <a:solidFill>
                <a:srgbClr val="92D050"/>
              </a:solidFill>
              <a:latin typeface="Copperplate Gothic Bold" panose="020E0705020206020404" pitchFamily="34" charset="0"/>
            </a:endParaRPr>
          </a:p>
          <a:p>
            <a:r>
              <a:rPr lang="en-US" sz="1600" dirty="0">
                <a:solidFill>
                  <a:srgbClr val="92D050"/>
                </a:solidFill>
                <a:latin typeface="Copperplate Gothic Bold" panose="020E0705020206020404" pitchFamily="34" charset="0"/>
              </a:rPr>
              <a:t>Acts 10:48</a:t>
            </a:r>
          </a:p>
          <a:p>
            <a:r>
              <a:rPr lang="en-US" sz="1600" dirty="0">
                <a:solidFill>
                  <a:srgbClr val="92D050"/>
                </a:solidFill>
                <a:latin typeface="Copperplate Gothic Bold" panose="020E0705020206020404" pitchFamily="34" charset="0"/>
              </a:rPr>
              <a:t>48  And he commanded them to be baptized in the name of the Lord. Then prayed they him to tarry certain days.</a:t>
            </a:r>
          </a:p>
          <a:p>
            <a:endParaRPr lang="en-US" sz="1600" dirty="0">
              <a:solidFill>
                <a:srgbClr val="92D050"/>
              </a:solidFill>
              <a:latin typeface="Copperplate Gothic Bold" panose="020E0705020206020404" pitchFamily="34" charset="0"/>
            </a:endParaRPr>
          </a:p>
          <a:p>
            <a:r>
              <a:rPr lang="en-US" sz="1600" dirty="0">
                <a:solidFill>
                  <a:srgbClr val="92D050"/>
                </a:solidFill>
                <a:latin typeface="Copperplate Gothic Bold" panose="020E0705020206020404" pitchFamily="34" charset="0"/>
              </a:rPr>
              <a:t>Acts 19:5</a:t>
            </a:r>
            <a:br>
              <a:rPr lang="en-US" sz="1600" dirty="0">
                <a:solidFill>
                  <a:srgbClr val="92D050"/>
                </a:solidFill>
                <a:latin typeface="Copperplate Gothic Bold" panose="020E0705020206020404" pitchFamily="34" charset="0"/>
              </a:rPr>
            </a:br>
            <a:r>
              <a:rPr lang="en-US" sz="1600" baseline="30000" dirty="0">
                <a:solidFill>
                  <a:srgbClr val="92D050"/>
                </a:solidFill>
                <a:latin typeface="Copperplate Gothic Bold" panose="020E0705020206020404" pitchFamily="34" charset="0"/>
              </a:rPr>
              <a:t>5</a:t>
            </a:r>
            <a:r>
              <a:rPr lang="en-US" sz="1600" dirty="0">
                <a:solidFill>
                  <a:srgbClr val="92D050"/>
                </a:solidFill>
                <a:latin typeface="Copperplate Gothic Bold" panose="020E0705020206020404" pitchFamily="34" charset="0"/>
              </a:rPr>
              <a:t> When they heard this, they were baptized in the name of the Lord Jesus.</a:t>
            </a:r>
          </a:p>
          <a:p>
            <a:endParaRPr lang="en-US" sz="1600" dirty="0">
              <a:solidFill>
                <a:srgbClr val="92D050"/>
              </a:solidFill>
              <a:latin typeface="Copperplate Gothic Bold" panose="020E0705020206020404" pitchFamily="34" charset="0"/>
            </a:endParaRPr>
          </a:p>
          <a:p>
            <a:r>
              <a:rPr lang="en-US" sz="1600" dirty="0">
                <a:solidFill>
                  <a:srgbClr val="92D050"/>
                </a:solidFill>
                <a:latin typeface="Copperplate Gothic Bold" panose="020E0705020206020404" pitchFamily="34" charset="0"/>
              </a:rPr>
              <a:t>Acts 22:16</a:t>
            </a:r>
            <a:br>
              <a:rPr lang="en-US" sz="1600" dirty="0">
                <a:solidFill>
                  <a:srgbClr val="92D050"/>
                </a:solidFill>
                <a:latin typeface="Copperplate Gothic Bold" panose="020E0705020206020404" pitchFamily="34" charset="0"/>
              </a:rPr>
            </a:br>
            <a:r>
              <a:rPr lang="en-US" sz="1600" baseline="30000" dirty="0">
                <a:solidFill>
                  <a:srgbClr val="92D050"/>
                </a:solidFill>
                <a:latin typeface="Copperplate Gothic Bold" panose="020E0705020206020404" pitchFamily="34" charset="0"/>
              </a:rPr>
              <a:t>16</a:t>
            </a:r>
            <a:r>
              <a:rPr lang="en-US" sz="1600" dirty="0">
                <a:solidFill>
                  <a:srgbClr val="92D050"/>
                </a:solidFill>
                <a:latin typeface="Copperplate Gothic Bold" panose="020E0705020206020404" pitchFamily="34" charset="0"/>
              </a:rPr>
              <a:t> And now why </a:t>
            </a:r>
            <a:r>
              <a:rPr lang="en-US" sz="1600" dirty="0" err="1">
                <a:solidFill>
                  <a:srgbClr val="92D050"/>
                </a:solidFill>
                <a:latin typeface="Copperplate Gothic Bold" panose="020E0705020206020404" pitchFamily="34" charset="0"/>
              </a:rPr>
              <a:t>tarriest</a:t>
            </a:r>
            <a:r>
              <a:rPr lang="en-US" sz="1600" dirty="0">
                <a:solidFill>
                  <a:srgbClr val="92D050"/>
                </a:solidFill>
                <a:latin typeface="Copperplate Gothic Bold" panose="020E0705020206020404" pitchFamily="34" charset="0"/>
              </a:rPr>
              <a:t> thou? arise, and be baptized, and wash away thy sins, </a:t>
            </a:r>
            <a:r>
              <a:rPr lang="en-US" sz="1600" b="1" u="sng" dirty="0">
                <a:solidFill>
                  <a:srgbClr val="92D050"/>
                </a:solidFill>
                <a:latin typeface="Copperplate Gothic Bold" panose="020E0705020206020404" pitchFamily="34" charset="0"/>
              </a:rPr>
              <a:t>calling</a:t>
            </a:r>
            <a:r>
              <a:rPr lang="en-US" sz="1600" dirty="0">
                <a:solidFill>
                  <a:srgbClr val="92D050"/>
                </a:solidFill>
                <a:latin typeface="Copperplate Gothic Bold" panose="020E0705020206020404" pitchFamily="34" charset="0"/>
              </a:rPr>
              <a:t> on the name of the Lord.</a:t>
            </a:r>
          </a:p>
        </p:txBody>
      </p:sp>
      <p:sp>
        <p:nvSpPr>
          <p:cNvPr id="5" name="Rectangle: Rounded Corners 4">
            <a:extLst>
              <a:ext uri="{FF2B5EF4-FFF2-40B4-BE49-F238E27FC236}">
                <a16:creationId xmlns:a16="http://schemas.microsoft.com/office/drawing/2014/main" id="{31D24558-BD72-47C1-8DE7-7357ED40DCFF}"/>
              </a:ext>
            </a:extLst>
          </p:cNvPr>
          <p:cNvSpPr/>
          <p:nvPr/>
        </p:nvSpPr>
        <p:spPr>
          <a:xfrm>
            <a:off x="486561" y="847288"/>
            <a:ext cx="6233021" cy="1048624"/>
          </a:xfrm>
          <a:prstGeom prst="roundRect">
            <a:avLst/>
          </a:prstGeom>
          <a:solidFill>
            <a:schemeClr val="tx1">
              <a:lumMod val="75000"/>
              <a:lumOff val="2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Other than Acts 2:38, here’s a couple more spots where baptism in the name of Jesus (or the Lord) can be seen…</a:t>
            </a:r>
          </a:p>
        </p:txBody>
      </p:sp>
      <p:sp>
        <p:nvSpPr>
          <p:cNvPr id="6" name="Arrow: Left 5">
            <a:extLst>
              <a:ext uri="{FF2B5EF4-FFF2-40B4-BE49-F238E27FC236}">
                <a16:creationId xmlns:a16="http://schemas.microsoft.com/office/drawing/2014/main" id="{D54A53EB-32D5-421C-B667-64829EA82EE0}"/>
              </a:ext>
            </a:extLst>
          </p:cNvPr>
          <p:cNvSpPr/>
          <p:nvPr/>
        </p:nvSpPr>
        <p:spPr>
          <a:xfrm>
            <a:off x="5964571" y="5656558"/>
            <a:ext cx="5863905" cy="973123"/>
          </a:xfrm>
          <a:prstGeom prst="leftArrow">
            <a:avLst>
              <a:gd name="adj1" fmla="val 77586"/>
              <a:gd name="adj2" fmla="val 71552"/>
            </a:avLst>
          </a:prstGeom>
          <a:solidFill>
            <a:schemeClr val="tx1">
              <a:lumMod val="75000"/>
              <a:lumOff val="2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C000"/>
                </a:solidFill>
              </a:rPr>
              <a:t>The Greek word here </a:t>
            </a:r>
            <a:br>
              <a:rPr lang="en-US" sz="1600" dirty="0">
                <a:solidFill>
                  <a:srgbClr val="FFC000"/>
                </a:solidFill>
              </a:rPr>
            </a:br>
            <a:r>
              <a:rPr lang="en-US" sz="1600" dirty="0" err="1">
                <a:solidFill>
                  <a:srgbClr val="FFC000"/>
                </a:solidFill>
              </a:rPr>
              <a:t>epikaleo</a:t>
            </a:r>
            <a:r>
              <a:rPr lang="en-US" sz="1600" dirty="0">
                <a:solidFill>
                  <a:srgbClr val="FFC000"/>
                </a:solidFill>
              </a:rPr>
              <a:t>̄ means to audibly invoke! Call on the name of the Lord!</a:t>
            </a:r>
          </a:p>
        </p:txBody>
      </p:sp>
    </p:spTree>
    <p:extLst>
      <p:ext uri="{BB962C8B-B14F-4D97-AF65-F5344CB8AC3E}">
        <p14:creationId xmlns:p14="http://schemas.microsoft.com/office/powerpoint/2010/main" val="3869198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2050</Words>
  <Application>Microsoft Office PowerPoint</Application>
  <PresentationFormat>Widescreen</PresentationFormat>
  <Paragraphs>137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Copperplate Gothic Bold</vt:lpstr>
      <vt:lpstr>Lucida Calligraphy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…and be baptized every one of you in the name of Jesus Christ for the remission of sins…</vt:lpstr>
      <vt:lpstr>In the “Name” of Jesus Christ…</vt:lpstr>
      <vt:lpstr>More on Jesus name baptism…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Liso</dc:creator>
  <cp:lastModifiedBy>Anthony Liso</cp:lastModifiedBy>
  <cp:revision>8</cp:revision>
  <dcterms:created xsi:type="dcterms:W3CDTF">2021-09-28T23:19:34Z</dcterms:created>
  <dcterms:modified xsi:type="dcterms:W3CDTF">2021-12-26T20:28:01Z</dcterms:modified>
</cp:coreProperties>
</file>