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8" r:id="rId5"/>
    <p:sldId id="259" r:id="rId6"/>
    <p:sldId id="267" r:id="rId7"/>
    <p:sldId id="260" r:id="rId8"/>
    <p:sldId id="268" r:id="rId9"/>
    <p:sldId id="261" r:id="rId10"/>
    <p:sldId id="263" r:id="rId11"/>
    <p:sldId id="264" r:id="rId12"/>
    <p:sldId id="265" r:id="rId13"/>
    <p:sldId id="269" r:id="rId14"/>
    <p:sldId id="270" r:id="rId15"/>
    <p:sldId id="271" r:id="rId16"/>
    <p:sldId id="272" r:id="rId17"/>
    <p:sldId id="274" r:id="rId18"/>
    <p:sldId id="273" r:id="rId19"/>
    <p:sldId id="275" r:id="rId20"/>
    <p:sldId id="276" r:id="rId21"/>
    <p:sldId id="277" r:id="rId22"/>
    <p:sldId id="278" r:id="rId23"/>
    <p:sldId id="279" r:id="rId24"/>
    <p:sldId id="280" r:id="rId25"/>
    <p:sldId id="281" r:id="rId26"/>
    <p:sldId id="282" r:id="rId2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742C403-2D77-4ABF-8220-CB31D9587FA5}">
          <p14:sldIdLst>
            <p14:sldId id="256"/>
            <p14:sldId id="257"/>
            <p14:sldId id="266"/>
            <p14:sldId id="258"/>
            <p14:sldId id="259"/>
            <p14:sldId id="267"/>
            <p14:sldId id="260"/>
            <p14:sldId id="268"/>
            <p14:sldId id="261"/>
            <p14:sldId id="263"/>
            <p14:sldId id="264"/>
            <p14:sldId id="265"/>
            <p14:sldId id="269"/>
            <p14:sldId id="270"/>
            <p14:sldId id="271"/>
            <p14:sldId id="272"/>
            <p14:sldId id="274"/>
            <p14:sldId id="273"/>
            <p14:sldId id="275"/>
            <p14:sldId id="276"/>
            <p14:sldId id="277"/>
            <p14:sldId id="278"/>
            <p14:sldId id="279"/>
            <p14:sldId id="280"/>
            <p14:sldId id="281"/>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1AD85D-4C2A-4179-AC13-14C8D49C53EA}" v="25" dt="2026-05-22T01:41:36.3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7" autoAdjust="0"/>
    <p:restoredTop sz="94688" autoAdjust="0"/>
  </p:normalViewPr>
  <p:slideViewPr>
    <p:cSldViewPr snapToGrid="0">
      <p:cViewPr varScale="1">
        <p:scale>
          <a:sx n="147" d="100"/>
          <a:sy n="147" d="100"/>
        </p:scale>
        <p:origin x="150" y="12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Liso" userId="d0b3b35bbd8d45ed" providerId="LiveId" clId="{1D731AB5-3940-4B23-9E60-5C514C7204BD}"/>
    <pc:docChg chg="undo custSel addSld modSld">
      <pc:chgData name="Anthony Liso" userId="d0b3b35bbd8d45ed" providerId="LiveId" clId="{1D731AB5-3940-4B23-9E60-5C514C7204BD}" dt="2026-05-22T01:43:51.723" v="10053" actId="20577"/>
      <pc:docMkLst>
        <pc:docMk/>
      </pc:docMkLst>
      <pc:sldChg chg="modSp mod">
        <pc:chgData name="Anthony Liso" userId="d0b3b35bbd8d45ed" providerId="LiveId" clId="{1D731AB5-3940-4B23-9E60-5C514C7204BD}" dt="2026-05-22T00:49:34.261" v="4145" actId="20577"/>
        <pc:sldMkLst>
          <pc:docMk/>
          <pc:sldMk cId="534676626" sldId="269"/>
        </pc:sldMkLst>
        <pc:spChg chg="mod">
          <ac:chgData name="Anthony Liso" userId="d0b3b35bbd8d45ed" providerId="LiveId" clId="{1D731AB5-3940-4B23-9E60-5C514C7204BD}" dt="2026-05-22T00:49:34.261" v="4145" actId="20577"/>
          <ac:spMkLst>
            <pc:docMk/>
            <pc:sldMk cId="534676626" sldId="269"/>
            <ac:spMk id="3" creationId="{5E7A41A5-78E5-A2BF-A5D7-19A2C57100AC}"/>
          </ac:spMkLst>
        </pc:spChg>
      </pc:sldChg>
      <pc:sldChg chg="modSp mod">
        <pc:chgData name="Anthony Liso" userId="d0b3b35bbd8d45ed" providerId="LiveId" clId="{1D731AB5-3940-4B23-9E60-5C514C7204BD}" dt="2026-05-22T00:49:44.749" v="4168" actId="20577"/>
        <pc:sldMkLst>
          <pc:docMk/>
          <pc:sldMk cId="2859214030" sldId="272"/>
        </pc:sldMkLst>
        <pc:spChg chg="mod">
          <ac:chgData name="Anthony Liso" userId="d0b3b35bbd8d45ed" providerId="LiveId" clId="{1D731AB5-3940-4B23-9E60-5C514C7204BD}" dt="2026-05-22T00:49:44.749" v="4168" actId="20577"/>
          <ac:spMkLst>
            <pc:docMk/>
            <pc:sldMk cId="2859214030" sldId="272"/>
            <ac:spMk id="3" creationId="{63908F71-71FA-E3EA-D461-C48C09EEF923}"/>
          </ac:spMkLst>
        </pc:spChg>
      </pc:sldChg>
      <pc:sldChg chg="modSp mod">
        <pc:chgData name="Anthony Liso" userId="d0b3b35bbd8d45ed" providerId="LiveId" clId="{1D731AB5-3940-4B23-9E60-5C514C7204BD}" dt="2026-05-15T01:28:42.131" v="4118" actId="20577"/>
        <pc:sldMkLst>
          <pc:docMk/>
          <pc:sldMk cId="2791491531" sldId="275"/>
        </pc:sldMkLst>
        <pc:spChg chg="mod">
          <ac:chgData name="Anthony Liso" userId="d0b3b35bbd8d45ed" providerId="LiveId" clId="{1D731AB5-3940-4B23-9E60-5C514C7204BD}" dt="2026-05-15T01:13:56.661" v="2087" actId="6549"/>
          <ac:spMkLst>
            <pc:docMk/>
            <pc:sldMk cId="2791491531" sldId="275"/>
            <ac:spMk id="3" creationId="{BF1BD5FE-AD75-ABD8-417C-F6C9506E468C}"/>
          </ac:spMkLst>
        </pc:spChg>
        <pc:graphicFrameChg chg="modGraphic">
          <ac:chgData name="Anthony Liso" userId="d0b3b35bbd8d45ed" providerId="LiveId" clId="{1D731AB5-3940-4B23-9E60-5C514C7204BD}" dt="2026-05-15T01:28:42.131" v="4118" actId="20577"/>
          <ac:graphicFrameMkLst>
            <pc:docMk/>
            <pc:sldMk cId="2791491531" sldId="275"/>
            <ac:graphicFrameMk id="2" creationId="{4BCE1378-9891-60B8-F30D-C4564414E7F4}"/>
          </ac:graphicFrameMkLst>
        </pc:graphicFrameChg>
      </pc:sldChg>
      <pc:sldChg chg="modSp mod">
        <pc:chgData name="Anthony Liso" userId="d0b3b35bbd8d45ed" providerId="LiveId" clId="{1D731AB5-3940-4B23-9E60-5C514C7204BD}" dt="2026-05-15T01:26:17.979" v="4101" actId="6549"/>
        <pc:sldMkLst>
          <pc:docMk/>
          <pc:sldMk cId="2800965585" sldId="276"/>
        </pc:sldMkLst>
        <pc:spChg chg="mod">
          <ac:chgData name="Anthony Liso" userId="d0b3b35bbd8d45ed" providerId="LiveId" clId="{1D731AB5-3940-4B23-9E60-5C514C7204BD}" dt="2026-05-15T01:26:17.979" v="4101" actId="6549"/>
          <ac:spMkLst>
            <pc:docMk/>
            <pc:sldMk cId="2800965585" sldId="276"/>
            <ac:spMk id="3" creationId="{4D8B9B37-73C0-B1D8-2161-66A0CF84BFC8}"/>
          </ac:spMkLst>
        </pc:spChg>
        <pc:graphicFrameChg chg="modGraphic">
          <ac:chgData name="Anthony Liso" userId="d0b3b35bbd8d45ed" providerId="LiveId" clId="{1D731AB5-3940-4B23-9E60-5C514C7204BD}" dt="2026-05-15T01:19:52.631" v="3047" actId="20577"/>
          <ac:graphicFrameMkLst>
            <pc:docMk/>
            <pc:sldMk cId="2800965585" sldId="276"/>
            <ac:graphicFrameMk id="2" creationId="{61D2C4DC-B50E-AAD2-41DA-637B06C24C49}"/>
          </ac:graphicFrameMkLst>
        </pc:graphicFrameChg>
      </pc:sldChg>
      <pc:sldChg chg="modSp mod">
        <pc:chgData name="Anthony Liso" userId="d0b3b35bbd8d45ed" providerId="LiveId" clId="{1D731AB5-3940-4B23-9E60-5C514C7204BD}" dt="2026-05-22T01:02:11.779" v="6096" actId="20577"/>
        <pc:sldMkLst>
          <pc:docMk/>
          <pc:sldMk cId="3360631390" sldId="277"/>
        </pc:sldMkLst>
        <pc:spChg chg="mod">
          <ac:chgData name="Anthony Liso" userId="d0b3b35bbd8d45ed" providerId="LiveId" clId="{1D731AB5-3940-4B23-9E60-5C514C7204BD}" dt="2026-05-22T01:02:11.779" v="6096" actId="20577"/>
          <ac:spMkLst>
            <pc:docMk/>
            <pc:sldMk cId="3360631390" sldId="277"/>
            <ac:spMk id="3" creationId="{C1729CA4-981E-7799-3B3D-F77653C37CA5}"/>
          </ac:spMkLst>
        </pc:spChg>
      </pc:sldChg>
      <pc:sldChg chg="addSp modSp add mod">
        <pc:chgData name="Anthony Liso" userId="d0b3b35bbd8d45ed" providerId="LiveId" clId="{1D731AB5-3940-4B23-9E60-5C514C7204BD}" dt="2026-05-22T01:16:17.515" v="7095" actId="20577"/>
        <pc:sldMkLst>
          <pc:docMk/>
          <pc:sldMk cId="3424502784" sldId="278"/>
        </pc:sldMkLst>
        <pc:spChg chg="mod">
          <ac:chgData name="Anthony Liso" userId="d0b3b35bbd8d45ed" providerId="LiveId" clId="{1D731AB5-3940-4B23-9E60-5C514C7204BD}" dt="2026-05-22T01:16:17.515" v="7095" actId="20577"/>
          <ac:spMkLst>
            <pc:docMk/>
            <pc:sldMk cId="3424502784" sldId="278"/>
            <ac:spMk id="3" creationId="{8A3DA6F5-92F1-449F-18D6-07C8DB995D50}"/>
          </ac:spMkLst>
        </pc:spChg>
        <pc:spChg chg="add mod">
          <ac:chgData name="Anthony Liso" userId="d0b3b35bbd8d45ed" providerId="LiveId" clId="{1D731AB5-3940-4B23-9E60-5C514C7204BD}" dt="2026-05-22T01:15:33.605" v="7029" actId="1035"/>
          <ac:spMkLst>
            <pc:docMk/>
            <pc:sldMk cId="3424502784" sldId="278"/>
            <ac:spMk id="4" creationId="{018AF264-0350-E79A-D69C-E8CABD9F509D}"/>
          </ac:spMkLst>
        </pc:spChg>
        <pc:graphicFrameChg chg="modGraphic">
          <ac:chgData name="Anthony Liso" userId="d0b3b35bbd8d45ed" providerId="LiveId" clId="{1D731AB5-3940-4B23-9E60-5C514C7204BD}" dt="2026-05-22T01:12:34.700" v="6897" actId="20577"/>
          <ac:graphicFrameMkLst>
            <pc:docMk/>
            <pc:sldMk cId="3424502784" sldId="278"/>
            <ac:graphicFrameMk id="2" creationId="{5370BA20-1E4C-36FB-DA50-94451A9BBA22}"/>
          </ac:graphicFrameMkLst>
        </pc:graphicFrameChg>
      </pc:sldChg>
      <pc:sldChg chg="modSp add mod">
        <pc:chgData name="Anthony Liso" userId="d0b3b35bbd8d45ed" providerId="LiveId" clId="{1D731AB5-3940-4B23-9E60-5C514C7204BD}" dt="2026-05-22T01:34:07.938" v="8818" actId="21"/>
        <pc:sldMkLst>
          <pc:docMk/>
          <pc:sldMk cId="1911571085" sldId="279"/>
        </pc:sldMkLst>
        <pc:spChg chg="mod">
          <ac:chgData name="Anthony Liso" userId="d0b3b35bbd8d45ed" providerId="LiveId" clId="{1D731AB5-3940-4B23-9E60-5C514C7204BD}" dt="2026-05-22T01:34:07.938" v="8818" actId="21"/>
          <ac:spMkLst>
            <pc:docMk/>
            <pc:sldMk cId="1911571085" sldId="279"/>
            <ac:spMk id="3" creationId="{E48705D2-DABB-6595-053D-A6AF4FF15DD6}"/>
          </ac:spMkLst>
        </pc:spChg>
        <pc:graphicFrameChg chg="modGraphic">
          <ac:chgData name="Anthony Liso" userId="d0b3b35bbd8d45ed" providerId="LiveId" clId="{1D731AB5-3940-4B23-9E60-5C514C7204BD}" dt="2026-05-22T01:27:25.188" v="8238" actId="20577"/>
          <ac:graphicFrameMkLst>
            <pc:docMk/>
            <pc:sldMk cId="1911571085" sldId="279"/>
            <ac:graphicFrameMk id="2" creationId="{906C9D7B-B726-56D9-55C8-44BB3934968F}"/>
          </ac:graphicFrameMkLst>
        </pc:graphicFrameChg>
      </pc:sldChg>
      <pc:sldChg chg="modSp add mod">
        <pc:chgData name="Anthony Liso" userId="d0b3b35bbd8d45ed" providerId="LiveId" clId="{1D731AB5-3940-4B23-9E60-5C514C7204BD}" dt="2026-05-22T01:40:22.180" v="9494" actId="20577"/>
        <pc:sldMkLst>
          <pc:docMk/>
          <pc:sldMk cId="2560722869" sldId="280"/>
        </pc:sldMkLst>
        <pc:spChg chg="mod">
          <ac:chgData name="Anthony Liso" userId="d0b3b35bbd8d45ed" providerId="LiveId" clId="{1D731AB5-3940-4B23-9E60-5C514C7204BD}" dt="2026-05-22T01:39:35.540" v="9474" actId="20577"/>
          <ac:spMkLst>
            <pc:docMk/>
            <pc:sldMk cId="2560722869" sldId="280"/>
            <ac:spMk id="3" creationId="{5DC8AAF4-A769-E75B-FF7F-FE2BFECC581F}"/>
          </ac:spMkLst>
        </pc:spChg>
        <pc:graphicFrameChg chg="modGraphic">
          <ac:chgData name="Anthony Liso" userId="d0b3b35bbd8d45ed" providerId="LiveId" clId="{1D731AB5-3940-4B23-9E60-5C514C7204BD}" dt="2026-05-22T01:40:22.180" v="9494" actId="20577"/>
          <ac:graphicFrameMkLst>
            <pc:docMk/>
            <pc:sldMk cId="2560722869" sldId="280"/>
            <ac:graphicFrameMk id="2" creationId="{B235BA91-F506-B7B0-A31D-BFE3A0B30B2C}"/>
          </ac:graphicFrameMkLst>
        </pc:graphicFrameChg>
      </pc:sldChg>
      <pc:sldChg chg="modSp add mod">
        <pc:chgData name="Anthony Liso" userId="d0b3b35bbd8d45ed" providerId="LiveId" clId="{1D731AB5-3940-4B23-9E60-5C514C7204BD}" dt="2026-05-22T01:43:51.723" v="10053" actId="20577"/>
        <pc:sldMkLst>
          <pc:docMk/>
          <pc:sldMk cId="3360620296" sldId="281"/>
        </pc:sldMkLst>
        <pc:spChg chg="mod">
          <ac:chgData name="Anthony Liso" userId="d0b3b35bbd8d45ed" providerId="LiveId" clId="{1D731AB5-3940-4B23-9E60-5C514C7204BD}" dt="2026-05-22T01:43:51.723" v="10053" actId="20577"/>
          <ac:spMkLst>
            <pc:docMk/>
            <pc:sldMk cId="3360620296" sldId="281"/>
            <ac:spMk id="3" creationId="{1FBBC262-8B74-38B3-2E26-CF76E32DBC1C}"/>
          </ac:spMkLst>
        </pc:spChg>
        <pc:graphicFrameChg chg="modGraphic">
          <ac:chgData name="Anthony Liso" userId="d0b3b35bbd8d45ed" providerId="LiveId" clId="{1D731AB5-3940-4B23-9E60-5C514C7204BD}" dt="2026-05-22T01:43:33.089" v="10046" actId="20577"/>
          <ac:graphicFrameMkLst>
            <pc:docMk/>
            <pc:sldMk cId="3360620296" sldId="281"/>
            <ac:graphicFrameMk id="2" creationId="{F39A43EF-4E49-E4D2-4FD2-55C7BE04ACEF}"/>
          </ac:graphicFrameMkLst>
        </pc:graphicFrameChg>
      </pc:sldChg>
      <pc:sldChg chg="add">
        <pc:chgData name="Anthony Liso" userId="d0b3b35bbd8d45ed" providerId="LiveId" clId="{1D731AB5-3940-4B23-9E60-5C514C7204BD}" dt="2026-05-22T01:33:52.784" v="8816"/>
        <pc:sldMkLst>
          <pc:docMk/>
          <pc:sldMk cId="3290495936" sldId="282"/>
        </pc:sldMkLst>
      </pc:sldChg>
    </pc:docChg>
  </pc:docChgLst>
  <pc:docChgLst>
    <pc:chgData name="Anthony Liso" userId="d0b3b35bbd8d45ed" providerId="LiveId" clId="{E2B9BC6B-76BE-4A08-94E9-F910046725DB}"/>
    <pc:docChg chg="custSel addSld modSld addSection delSection">
      <pc:chgData name="Anthony Liso" userId="d0b3b35bbd8d45ed" providerId="LiveId" clId="{E2B9BC6B-76BE-4A08-94E9-F910046725DB}" dt="2026-05-08T00:51:02.853" v="2088"/>
      <pc:docMkLst>
        <pc:docMk/>
      </pc:docMkLst>
      <pc:sldChg chg="modSp mod">
        <pc:chgData name="Anthony Liso" userId="d0b3b35bbd8d45ed" providerId="LiveId" clId="{E2B9BC6B-76BE-4A08-94E9-F910046725DB}" dt="2026-05-01T01:53:51.466" v="2085" actId="20577"/>
        <pc:sldMkLst>
          <pc:docMk/>
          <pc:sldMk cId="1788031745" sldId="273"/>
        </pc:sldMkLst>
        <pc:spChg chg="mod">
          <ac:chgData name="Anthony Liso" userId="d0b3b35bbd8d45ed" providerId="LiveId" clId="{E2B9BC6B-76BE-4A08-94E9-F910046725DB}" dt="2026-05-01T01:53:51.466" v="2085" actId="20577"/>
          <ac:spMkLst>
            <pc:docMk/>
            <pc:sldMk cId="1788031745" sldId="273"/>
            <ac:spMk id="3" creationId="{6D8226BD-BE7E-9F45-FDCB-6E308686B20D}"/>
          </ac:spMkLst>
        </pc:spChg>
      </pc:sldChg>
      <pc:sldChg chg="modSp mod">
        <pc:chgData name="Anthony Liso" userId="d0b3b35bbd8d45ed" providerId="LiveId" clId="{E2B9BC6B-76BE-4A08-94E9-F910046725DB}" dt="2026-05-01T01:44:49.397" v="1289" actId="404"/>
        <pc:sldMkLst>
          <pc:docMk/>
          <pc:sldMk cId="2229728164" sldId="274"/>
        </pc:sldMkLst>
        <pc:spChg chg="mod">
          <ac:chgData name="Anthony Liso" userId="d0b3b35bbd8d45ed" providerId="LiveId" clId="{E2B9BC6B-76BE-4A08-94E9-F910046725DB}" dt="2026-05-01T01:43:38.462" v="1275" actId="20577"/>
          <ac:spMkLst>
            <pc:docMk/>
            <pc:sldMk cId="2229728164" sldId="274"/>
            <ac:spMk id="3" creationId="{E19DA65B-7A5B-DD27-CC79-94FEB4726123}"/>
          </ac:spMkLst>
        </pc:spChg>
        <pc:graphicFrameChg chg="modGraphic">
          <ac:chgData name="Anthony Liso" userId="d0b3b35bbd8d45ed" providerId="LiveId" clId="{E2B9BC6B-76BE-4A08-94E9-F910046725DB}" dt="2026-05-01T01:44:49.397" v="1289" actId="404"/>
          <ac:graphicFrameMkLst>
            <pc:docMk/>
            <pc:sldMk cId="2229728164" sldId="274"/>
            <ac:graphicFrameMk id="2" creationId="{A3C3E4D7-18CB-7739-3FBD-7EC114D98AA0}"/>
          </ac:graphicFrameMkLst>
        </pc:graphicFrameChg>
      </pc:sldChg>
      <pc:sldChg chg="add">
        <pc:chgData name="Anthony Liso" userId="d0b3b35bbd8d45ed" providerId="LiveId" clId="{E2B9BC6B-76BE-4A08-94E9-F910046725DB}" dt="2026-05-01T01:43:47.596" v="1276"/>
        <pc:sldMkLst>
          <pc:docMk/>
          <pc:sldMk cId="2791491531" sldId="275"/>
        </pc:sldMkLst>
      </pc:sldChg>
      <pc:sldChg chg="add">
        <pc:chgData name="Anthony Liso" userId="d0b3b35bbd8d45ed" providerId="LiveId" clId="{E2B9BC6B-76BE-4A08-94E9-F910046725DB}" dt="2026-05-08T00:50:55.133" v="2087"/>
        <pc:sldMkLst>
          <pc:docMk/>
          <pc:sldMk cId="2800965585" sldId="276"/>
        </pc:sldMkLst>
      </pc:sldChg>
      <pc:sldChg chg="add">
        <pc:chgData name="Anthony Liso" userId="d0b3b35bbd8d45ed" providerId="LiveId" clId="{E2B9BC6B-76BE-4A08-94E9-F910046725DB}" dt="2026-05-08T00:51:02.853" v="2088"/>
        <pc:sldMkLst>
          <pc:docMk/>
          <pc:sldMk cId="3360631390" sldId="27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11F9D-EBC4-3AD8-ACFF-6ADECEDB3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0BF330-07AE-155B-75D1-CFC9A27ADD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506136-4F4D-E525-439C-86E88E8FEA77}"/>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5" name="Footer Placeholder 4">
            <a:extLst>
              <a:ext uri="{FF2B5EF4-FFF2-40B4-BE49-F238E27FC236}">
                <a16:creationId xmlns:a16="http://schemas.microsoft.com/office/drawing/2014/main" id="{DA5EE44A-767B-17A8-A270-19ECCA3184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DC706-CBCD-09B1-AB8A-E8EE1BF19A50}"/>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1667381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B4BC-6BE8-6E61-B6F9-5B60157ABD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999758-1FBC-1E39-96A9-F0AF1A00C3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2BF1D1-3148-6EB9-E3C9-AD20FB992931}"/>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5" name="Footer Placeholder 4">
            <a:extLst>
              <a:ext uri="{FF2B5EF4-FFF2-40B4-BE49-F238E27FC236}">
                <a16:creationId xmlns:a16="http://schemas.microsoft.com/office/drawing/2014/main" id="{F3546798-50B4-6000-F3F6-501B937BC9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C1BDD6-B426-F618-57A8-544A60528651}"/>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22438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99072D-6695-2279-8BF8-D1E3F60E23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0D7181-EEC3-9ABA-C905-E4815E2E8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19C7DB-0B58-FF69-84F8-891C1B809C36}"/>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5" name="Footer Placeholder 4">
            <a:extLst>
              <a:ext uri="{FF2B5EF4-FFF2-40B4-BE49-F238E27FC236}">
                <a16:creationId xmlns:a16="http://schemas.microsoft.com/office/drawing/2014/main" id="{119FF8CF-308D-9BAF-8A1D-CDAB17CC9C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EB2E45-0B93-2A58-0F44-3DD0B9B70CFF}"/>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3751284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8DA5-FEDC-C953-5A7F-5BED1A6CE3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9B7866-01AE-3515-6D7E-F58B8A0955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CD1BE-76FE-7B9C-69A2-B2334D2B8F71}"/>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5" name="Footer Placeholder 4">
            <a:extLst>
              <a:ext uri="{FF2B5EF4-FFF2-40B4-BE49-F238E27FC236}">
                <a16:creationId xmlns:a16="http://schemas.microsoft.com/office/drawing/2014/main" id="{48D7CCBF-4FCD-E163-049B-7118765BE8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4C75C6-14D8-512A-8595-26FF4952E87C}"/>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774053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45991-00E9-F8BD-1AD2-0F028DC618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912021-6F6E-1D83-9F6A-A3EF3C0BE11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D8CB8B-C4FA-8C13-491F-3EE1867AFE3B}"/>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5" name="Footer Placeholder 4">
            <a:extLst>
              <a:ext uri="{FF2B5EF4-FFF2-40B4-BE49-F238E27FC236}">
                <a16:creationId xmlns:a16="http://schemas.microsoft.com/office/drawing/2014/main" id="{94081609-40DA-7493-AAF0-5F30A2585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75719A-241E-6212-F7E9-B40507093FE7}"/>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2581974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84161-D996-59C7-974E-26171C68A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7A6359-F1AD-C09C-9072-18DAF4715F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6223F1-423D-FC6E-BDF0-73768F90DD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E0A3E5-4EB2-DE97-F617-6371A446F30E}"/>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6" name="Footer Placeholder 5">
            <a:extLst>
              <a:ext uri="{FF2B5EF4-FFF2-40B4-BE49-F238E27FC236}">
                <a16:creationId xmlns:a16="http://schemas.microsoft.com/office/drawing/2014/main" id="{8521E937-F9EE-6167-460B-D7F7E68433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3A366-83BB-994A-7B5A-4A4BE935115C}"/>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3931910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1584D-EABE-1FEA-ABA9-26F68A768F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AF11E3-31AA-46DA-C9E9-A8535B4CA7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885A87-0B46-2F54-B7EC-6981A23891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A9C385-98F7-D86E-6658-74A1B4ECC3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1A1FE7-2673-548D-F5D0-5E0186C429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BA1956-C8CB-EA03-1896-0385D9A5DCED}"/>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8" name="Footer Placeholder 7">
            <a:extLst>
              <a:ext uri="{FF2B5EF4-FFF2-40B4-BE49-F238E27FC236}">
                <a16:creationId xmlns:a16="http://schemas.microsoft.com/office/drawing/2014/main" id="{6431EE49-CF90-88E0-0F78-F4AE7CCDFC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4A1C8C-2D92-CE57-CDA9-DF617143E062}"/>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2501560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53074-E680-5821-9B4F-40A3467668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CBE0E4-9BD7-DF98-6356-8476E95CCBBD}"/>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4" name="Footer Placeholder 3">
            <a:extLst>
              <a:ext uri="{FF2B5EF4-FFF2-40B4-BE49-F238E27FC236}">
                <a16:creationId xmlns:a16="http://schemas.microsoft.com/office/drawing/2014/main" id="{9B848626-688F-3B5B-20C2-5E7E35224A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33908D-4B46-1304-70E6-FD12E7166C73}"/>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489901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50D7CC-1F30-0FA0-8814-240F4B915D74}"/>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3" name="Footer Placeholder 2">
            <a:extLst>
              <a:ext uri="{FF2B5EF4-FFF2-40B4-BE49-F238E27FC236}">
                <a16:creationId xmlns:a16="http://schemas.microsoft.com/office/drawing/2014/main" id="{8D406721-BD16-D714-D3AD-35AC84E2B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1EAF8E-6352-BBCC-8380-0FDE5C576A60}"/>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3924165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5F655-D81D-5DC4-4B65-B01852FC67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F322D1-829A-F25E-5A5B-AD0D6DBD58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CDC02B-6C2A-C301-E4DA-6EE1103397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38666E-0875-A40F-C688-732632306D85}"/>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6" name="Footer Placeholder 5">
            <a:extLst>
              <a:ext uri="{FF2B5EF4-FFF2-40B4-BE49-F238E27FC236}">
                <a16:creationId xmlns:a16="http://schemas.microsoft.com/office/drawing/2014/main" id="{4E5BE1A8-0B43-4076-AA25-99982B143C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66749A-275D-6B4F-9867-9E9E623DBF70}"/>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679777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21469-AF54-FC95-F1CA-5F2F916F61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1807E2-B620-55DE-A5DF-B56CC20092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92EE05-00E7-D76D-12AF-5F26BB544C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A52B12-E3A8-257F-FEAE-49E4B38A4D66}"/>
              </a:ext>
            </a:extLst>
          </p:cNvPr>
          <p:cNvSpPr>
            <a:spLocks noGrp="1"/>
          </p:cNvSpPr>
          <p:nvPr>
            <p:ph type="dt" sz="half" idx="10"/>
          </p:nvPr>
        </p:nvSpPr>
        <p:spPr/>
        <p:txBody>
          <a:bodyPr/>
          <a:lstStyle/>
          <a:p>
            <a:fld id="{1614DF47-278B-4BEF-ABFB-CC4955581A70}" type="datetimeFigureOut">
              <a:rPr lang="en-US" smtClean="0"/>
              <a:t>5/21/2026</a:t>
            </a:fld>
            <a:endParaRPr lang="en-US"/>
          </a:p>
        </p:txBody>
      </p:sp>
      <p:sp>
        <p:nvSpPr>
          <p:cNvPr id="6" name="Footer Placeholder 5">
            <a:extLst>
              <a:ext uri="{FF2B5EF4-FFF2-40B4-BE49-F238E27FC236}">
                <a16:creationId xmlns:a16="http://schemas.microsoft.com/office/drawing/2014/main" id="{1AC058C5-D1E5-3D22-F3C1-C3FF170CEB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30DD7B-401B-CF00-6380-C2DCB3784764}"/>
              </a:ext>
            </a:extLst>
          </p:cNvPr>
          <p:cNvSpPr>
            <a:spLocks noGrp="1"/>
          </p:cNvSpPr>
          <p:nvPr>
            <p:ph type="sldNum" sz="quarter" idx="12"/>
          </p:nvPr>
        </p:nvSpPr>
        <p:spPr/>
        <p:txBody>
          <a:bodyPr/>
          <a:lstStyle/>
          <a:p>
            <a:fld id="{5CD5B399-3421-495E-88DF-D697C7173C46}" type="slidenum">
              <a:rPr lang="en-US" smtClean="0"/>
              <a:t>‹#›</a:t>
            </a:fld>
            <a:endParaRPr lang="en-US"/>
          </a:p>
        </p:txBody>
      </p:sp>
    </p:spTree>
    <p:extLst>
      <p:ext uri="{BB962C8B-B14F-4D97-AF65-F5344CB8AC3E}">
        <p14:creationId xmlns:p14="http://schemas.microsoft.com/office/powerpoint/2010/main" val="132280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5C8EC6-C7BE-7252-C5D0-58DED4DA49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2BBDB2-2003-FF1F-3A17-6554CF0AE4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E2951D-FA6E-958D-41CC-72CE64CBF8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614DF47-278B-4BEF-ABFB-CC4955581A70}" type="datetimeFigureOut">
              <a:rPr lang="en-US" smtClean="0"/>
              <a:t>5/21/2026</a:t>
            </a:fld>
            <a:endParaRPr lang="en-US"/>
          </a:p>
        </p:txBody>
      </p:sp>
      <p:sp>
        <p:nvSpPr>
          <p:cNvPr id="5" name="Footer Placeholder 4">
            <a:extLst>
              <a:ext uri="{FF2B5EF4-FFF2-40B4-BE49-F238E27FC236}">
                <a16:creationId xmlns:a16="http://schemas.microsoft.com/office/drawing/2014/main" id="{30C238A4-56B7-706D-782B-FCCBA58A53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5169D1-21BE-5392-A578-3F690A1D0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CD5B399-3421-495E-88DF-D697C7173C46}" type="slidenum">
              <a:rPr lang="en-US" smtClean="0"/>
              <a:t>‹#›</a:t>
            </a:fld>
            <a:endParaRPr lang="en-US"/>
          </a:p>
        </p:txBody>
      </p:sp>
    </p:spTree>
    <p:extLst>
      <p:ext uri="{BB962C8B-B14F-4D97-AF65-F5344CB8AC3E}">
        <p14:creationId xmlns:p14="http://schemas.microsoft.com/office/powerpoint/2010/main" val="1341049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688A6D9-1F24-FA44-1B8A-B8E70461C4A1}"/>
              </a:ext>
            </a:extLst>
          </p:cNvPr>
          <p:cNvGraphicFramePr>
            <a:graphicFrameLocks noGrp="1"/>
          </p:cNvGraphicFramePr>
          <p:nvPr>
            <p:extLst>
              <p:ext uri="{D42A27DB-BD31-4B8C-83A1-F6EECF244321}">
                <p14:modId xmlns:p14="http://schemas.microsoft.com/office/powerpoint/2010/main" val="312064602"/>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5" name="Rectangle 4">
            <a:extLst>
              <a:ext uri="{FF2B5EF4-FFF2-40B4-BE49-F238E27FC236}">
                <a16:creationId xmlns:a16="http://schemas.microsoft.com/office/drawing/2014/main" id="{5AD3451C-936C-5434-3230-77307B65A823}"/>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b="1" u="sng" dirty="0">
                <a:solidFill>
                  <a:schemeClr val="tx1"/>
                </a:solidFill>
              </a:rPr>
              <a:t>Introduction into the book of Luke</a:t>
            </a:r>
          </a:p>
          <a:p>
            <a:r>
              <a:rPr lang="en-US" sz="1600" b="1" u="sng" dirty="0">
                <a:solidFill>
                  <a:schemeClr val="tx1"/>
                </a:solidFill>
                <a:highlight>
                  <a:srgbClr val="FFFF00"/>
                </a:highlight>
              </a:rPr>
              <a:t>* Chapter 1</a:t>
            </a:r>
          </a:p>
          <a:p>
            <a:r>
              <a:rPr lang="en-US" sz="1200" dirty="0">
                <a:solidFill>
                  <a:schemeClr val="tx1"/>
                </a:solidFill>
              </a:rPr>
              <a:t>*Luke 1:1-4</a:t>
            </a:r>
          </a:p>
          <a:p>
            <a:r>
              <a:rPr lang="en-US" sz="1200" dirty="0">
                <a:solidFill>
                  <a:schemeClr val="tx1"/>
                </a:solidFill>
              </a:rPr>
              <a:t>Luke’s reason and greeting.</a:t>
            </a:r>
          </a:p>
          <a:p>
            <a:r>
              <a:rPr lang="en-US" sz="1200" dirty="0">
                <a:solidFill>
                  <a:schemeClr val="tx1"/>
                </a:solidFill>
              </a:rPr>
              <a:t>“certainty of those things, wherein thou hast been instructed”</a:t>
            </a:r>
          </a:p>
          <a:p>
            <a:endParaRPr lang="en-US" sz="1200" dirty="0">
              <a:solidFill>
                <a:schemeClr val="tx1"/>
              </a:solidFill>
            </a:endParaRPr>
          </a:p>
          <a:p>
            <a:pPr marL="285750" indent="-285750">
              <a:buFont typeface="Arial" panose="020B0604020202020204" pitchFamily="34" charset="0"/>
              <a:buChar char="•"/>
            </a:pPr>
            <a:r>
              <a:rPr lang="en-US" sz="1200" b="1" dirty="0">
                <a:solidFill>
                  <a:schemeClr val="tx1"/>
                </a:solidFill>
              </a:rPr>
              <a:t>Set’s a historical account! (Extremely accurate)</a:t>
            </a:r>
          </a:p>
          <a:p>
            <a:pPr marL="742950" lvl="1" indent="-285750">
              <a:buFont typeface="Arial" panose="020B0604020202020204" pitchFamily="34" charset="0"/>
              <a:buChar char="•"/>
            </a:pPr>
            <a:r>
              <a:rPr lang="en-US" sz="1200" dirty="0">
                <a:solidFill>
                  <a:schemeClr val="tx1"/>
                </a:solidFill>
              </a:rPr>
              <a:t>Days of Herod king of Judaea</a:t>
            </a:r>
          </a:p>
          <a:p>
            <a:pPr lvl="1"/>
            <a:endParaRPr lang="en-US" sz="1200" dirty="0">
              <a:solidFill>
                <a:schemeClr val="tx1"/>
              </a:solidFill>
            </a:endParaRPr>
          </a:p>
          <a:p>
            <a:pPr marL="285750" lvl="1" indent="-285750">
              <a:buFont typeface="Arial" panose="020B0604020202020204" pitchFamily="34" charset="0"/>
              <a:buChar char="•"/>
            </a:pPr>
            <a:r>
              <a:rPr lang="en-US" sz="1200" b="1" dirty="0">
                <a:solidFill>
                  <a:schemeClr val="tx1"/>
                </a:solidFill>
              </a:rPr>
              <a:t>Account of Zacharias and Elisabeth</a:t>
            </a:r>
          </a:p>
          <a:p>
            <a:pPr marL="742950" lvl="2" indent="-285750">
              <a:buFont typeface="Arial" panose="020B0604020202020204" pitchFamily="34" charset="0"/>
              <a:buChar char="•"/>
            </a:pPr>
            <a:r>
              <a:rPr lang="en-US" sz="1200" b="1" u="sng" dirty="0">
                <a:solidFill>
                  <a:schemeClr val="tx1"/>
                </a:solidFill>
              </a:rPr>
              <a:t>Luke 1:9</a:t>
            </a:r>
            <a:r>
              <a:rPr lang="en-US" sz="1200" dirty="0">
                <a:solidFill>
                  <a:schemeClr val="tx1"/>
                </a:solidFill>
              </a:rPr>
              <a:t>	“his lot was to burn incense when he went into the temple”</a:t>
            </a:r>
          </a:p>
          <a:p>
            <a:pPr marL="742950" lvl="2" indent="-285750">
              <a:buFont typeface="Arial" panose="020B0604020202020204" pitchFamily="34" charset="0"/>
              <a:buChar char="•"/>
            </a:pPr>
            <a:r>
              <a:rPr lang="en-US" sz="1200" dirty="0">
                <a:solidFill>
                  <a:schemeClr val="tx1"/>
                </a:solidFill>
              </a:rPr>
              <a:t>Known genealogy, great behavior, strong heritage.</a:t>
            </a:r>
          </a:p>
          <a:p>
            <a:pPr marL="742950" lvl="2" indent="-285750">
              <a:buFont typeface="Arial" panose="020B0604020202020204" pitchFamily="34" charset="0"/>
              <a:buChar char="•"/>
            </a:pPr>
            <a:r>
              <a:rPr lang="en-US" sz="1200" dirty="0">
                <a:solidFill>
                  <a:schemeClr val="tx1"/>
                </a:solidFill>
              </a:rPr>
              <a:t>Angel appears and tells him to name his son John.</a:t>
            </a:r>
          </a:p>
          <a:p>
            <a:pPr marL="742950" lvl="2" indent="-285750">
              <a:buFont typeface="Arial" panose="020B0604020202020204" pitchFamily="34" charset="0"/>
              <a:buChar char="•"/>
            </a:pPr>
            <a:r>
              <a:rPr lang="en-US" sz="1200" dirty="0">
                <a:solidFill>
                  <a:schemeClr val="tx1"/>
                </a:solidFill>
              </a:rPr>
              <a:t>Explains part of John’s purpose. Makes a comparison to Elijah (16-17)</a:t>
            </a:r>
          </a:p>
          <a:p>
            <a:pPr marL="742950" lvl="2" indent="-285750">
              <a:buFont typeface="Arial" panose="020B0604020202020204" pitchFamily="34" charset="0"/>
              <a:buChar char="•"/>
            </a:pPr>
            <a:r>
              <a:rPr lang="en-US" sz="1200" dirty="0">
                <a:solidFill>
                  <a:schemeClr val="tx1"/>
                </a:solidFill>
              </a:rPr>
              <a:t>Name of the angel is Gabriel</a:t>
            </a:r>
          </a:p>
          <a:p>
            <a:pPr marL="285750" lvl="1" indent="-285750">
              <a:buFont typeface="Arial" panose="020B0604020202020204" pitchFamily="34" charset="0"/>
              <a:buChar char="•"/>
            </a:pPr>
            <a:endParaRPr lang="en-US" sz="1200" dirty="0">
              <a:solidFill>
                <a:schemeClr val="tx1"/>
              </a:solidFill>
            </a:endParaRPr>
          </a:p>
          <a:p>
            <a:pPr marL="285750" lvl="1" indent="-285750">
              <a:buFont typeface="Arial" panose="020B0604020202020204" pitchFamily="34" charset="0"/>
              <a:buChar char="•"/>
            </a:pPr>
            <a:r>
              <a:rPr lang="en-US" sz="1200" b="1" dirty="0">
                <a:solidFill>
                  <a:schemeClr val="tx1"/>
                </a:solidFill>
              </a:rPr>
              <a:t>Announcement of the birth of Christ Jesus</a:t>
            </a:r>
          </a:p>
          <a:p>
            <a:pPr marL="742950" lvl="2" indent="-285750">
              <a:buFont typeface="Arial" panose="020B0604020202020204" pitchFamily="34" charset="0"/>
              <a:buChar char="•"/>
            </a:pPr>
            <a:r>
              <a:rPr lang="en-US" sz="1200" dirty="0">
                <a:solidFill>
                  <a:schemeClr val="tx1"/>
                </a:solidFill>
              </a:rPr>
              <a:t>6 months into Elisabeth’s pregnancy, an angel visits Mary in the town of Nazareth and announces to her the birth of Christ</a:t>
            </a:r>
          </a:p>
          <a:p>
            <a:pPr marL="742950" lvl="2" indent="-285750">
              <a:buFont typeface="Arial" panose="020B0604020202020204" pitchFamily="34" charset="0"/>
              <a:buChar char="•"/>
            </a:pPr>
            <a:r>
              <a:rPr lang="en-US" sz="1200" b="1" u="sng" dirty="0">
                <a:solidFill>
                  <a:schemeClr val="tx1"/>
                </a:solidFill>
              </a:rPr>
              <a:t>Luke 1:31</a:t>
            </a:r>
            <a:r>
              <a:rPr lang="en-US" sz="1200" dirty="0">
                <a:solidFill>
                  <a:schemeClr val="tx1"/>
                </a:solidFill>
              </a:rPr>
              <a:t> thou shalt conceive in thy womb, and bring forth a son, and shalt call his name Jesus.</a:t>
            </a:r>
          </a:p>
          <a:p>
            <a:pPr marL="742950" lvl="2" indent="-285750">
              <a:buFont typeface="Arial" panose="020B0604020202020204" pitchFamily="34" charset="0"/>
              <a:buChar char="•"/>
            </a:pPr>
            <a:r>
              <a:rPr lang="en-US" sz="1200" b="1" u="sng" dirty="0">
                <a:solidFill>
                  <a:schemeClr val="tx1"/>
                </a:solidFill>
              </a:rPr>
              <a:t>(32)</a:t>
            </a:r>
            <a:r>
              <a:rPr lang="en-US" sz="1200" dirty="0">
                <a:solidFill>
                  <a:schemeClr val="tx1"/>
                </a:solidFill>
              </a:rPr>
              <a:t> "shall be called the Son of the Highest: and the Lord God shall give unto him the throne of his father David” </a:t>
            </a:r>
            <a:r>
              <a:rPr lang="en-US" sz="1200" b="1" i="1" dirty="0">
                <a:solidFill>
                  <a:schemeClr val="tx1"/>
                </a:solidFill>
              </a:rPr>
              <a:t>(Son of man, and son of God!)</a:t>
            </a:r>
          </a:p>
          <a:p>
            <a:pPr marL="742950" lvl="2" indent="-285750">
              <a:buFont typeface="Arial" panose="020B0604020202020204" pitchFamily="34" charset="0"/>
              <a:buChar char="•"/>
            </a:pPr>
            <a:r>
              <a:rPr lang="en-US" sz="1200" b="1" u="sng" dirty="0">
                <a:solidFill>
                  <a:schemeClr val="tx1"/>
                </a:solidFill>
              </a:rPr>
              <a:t>Luke 1:33</a:t>
            </a:r>
            <a:r>
              <a:rPr lang="en-US" sz="1200" b="1" i="1" dirty="0">
                <a:solidFill>
                  <a:schemeClr val="tx1"/>
                </a:solidFill>
              </a:rPr>
              <a:t> </a:t>
            </a:r>
            <a:r>
              <a:rPr lang="en-US" sz="1200" dirty="0">
                <a:solidFill>
                  <a:schemeClr val="tx1"/>
                </a:solidFill>
              </a:rPr>
              <a:t>“and of his kingdom there shall be no end.”</a:t>
            </a:r>
          </a:p>
          <a:p>
            <a:pPr marL="742950" lvl="2" indent="-285750">
              <a:buFont typeface="Arial" panose="020B0604020202020204" pitchFamily="34" charset="0"/>
              <a:buChar char="•"/>
            </a:pPr>
            <a:endParaRPr lang="en-US" sz="1200" dirty="0">
              <a:solidFill>
                <a:schemeClr val="tx1"/>
              </a:solidFill>
            </a:endParaRPr>
          </a:p>
          <a:p>
            <a:pPr marL="742950" lvl="2" indent="-285750">
              <a:buFont typeface="Arial" panose="020B0604020202020204" pitchFamily="34" charset="0"/>
              <a:buChar char="•"/>
            </a:pPr>
            <a:endParaRPr lang="en-US" sz="1200" dirty="0">
              <a:solidFill>
                <a:schemeClr val="tx1"/>
              </a:solidFill>
            </a:endParaRPr>
          </a:p>
          <a:p>
            <a:pPr marL="457200" lvl="2" algn="ctr"/>
            <a:r>
              <a:rPr lang="en-US" sz="1200" b="1" u="sng" dirty="0">
                <a:solidFill>
                  <a:schemeClr val="tx1"/>
                </a:solidFill>
              </a:rPr>
              <a:t>Isaiah 9:6-7</a:t>
            </a:r>
          </a:p>
          <a:p>
            <a:pPr marL="457200" lvl="2" algn="ctr"/>
            <a:r>
              <a:rPr lang="en-US" sz="1200" dirty="0">
                <a:solidFill>
                  <a:schemeClr val="tx1"/>
                </a:solidFill>
              </a:rPr>
              <a:t>6  For unto us a child is born, unto us a son is given:</a:t>
            </a:r>
          </a:p>
          <a:p>
            <a:pPr marL="457200" lvl="2" algn="ctr"/>
            <a:r>
              <a:rPr lang="en-US" sz="1200" dirty="0">
                <a:solidFill>
                  <a:schemeClr val="tx1"/>
                </a:solidFill>
              </a:rPr>
              <a:t>and the government shall be upon his shoulder:</a:t>
            </a:r>
          </a:p>
          <a:p>
            <a:pPr marL="457200" lvl="2" algn="ctr"/>
            <a:r>
              <a:rPr lang="en-US" sz="1200" dirty="0">
                <a:solidFill>
                  <a:schemeClr val="tx1"/>
                </a:solidFill>
              </a:rPr>
              <a:t>and his name shall be called Wonderful, Counsellor, The mighty God,</a:t>
            </a:r>
          </a:p>
          <a:p>
            <a:pPr marL="457200" lvl="2" algn="ctr"/>
            <a:r>
              <a:rPr lang="en-US" sz="1200" dirty="0">
                <a:solidFill>
                  <a:schemeClr val="tx1"/>
                </a:solidFill>
              </a:rPr>
              <a:t>The everlasting Father, The Prince of Peace.  </a:t>
            </a:r>
          </a:p>
          <a:p>
            <a:pPr marL="457200" lvl="2" algn="ctr"/>
            <a:r>
              <a:rPr lang="en-US" sz="1200" dirty="0">
                <a:solidFill>
                  <a:schemeClr val="tx1"/>
                </a:solidFill>
              </a:rPr>
              <a:t>7  Of the increase of his government and peace there shall be no end,</a:t>
            </a:r>
          </a:p>
          <a:p>
            <a:pPr marL="457200" lvl="2" algn="ctr"/>
            <a:r>
              <a:rPr lang="en-US" sz="1200" dirty="0">
                <a:solidFill>
                  <a:schemeClr val="tx1"/>
                </a:solidFill>
              </a:rPr>
              <a:t>upon the throne of David, and upon his kingdom,</a:t>
            </a:r>
          </a:p>
          <a:p>
            <a:pPr marL="457200" lvl="2" algn="ctr"/>
            <a:r>
              <a:rPr lang="en-US" sz="1200" dirty="0">
                <a:solidFill>
                  <a:schemeClr val="tx1"/>
                </a:solidFill>
              </a:rPr>
              <a:t>to order it, and to establish it with judgment and with justice</a:t>
            </a:r>
          </a:p>
          <a:p>
            <a:pPr marL="457200" lvl="2" algn="ctr"/>
            <a:r>
              <a:rPr lang="en-US" sz="1200" dirty="0">
                <a:solidFill>
                  <a:schemeClr val="tx1"/>
                </a:solidFill>
              </a:rPr>
              <a:t>from henceforth even for ever.</a:t>
            </a:r>
          </a:p>
          <a:p>
            <a:pPr marL="457200" lvl="2" algn="ctr"/>
            <a:r>
              <a:rPr lang="en-US" sz="1200" dirty="0">
                <a:solidFill>
                  <a:schemeClr val="tx1"/>
                </a:solidFill>
              </a:rPr>
              <a:t>The zeal of the Lord of hosts will perform this.</a:t>
            </a:r>
          </a:p>
        </p:txBody>
      </p:sp>
    </p:spTree>
    <p:extLst>
      <p:ext uri="{BB962C8B-B14F-4D97-AF65-F5344CB8AC3E}">
        <p14:creationId xmlns:p14="http://schemas.microsoft.com/office/powerpoint/2010/main" val="4181208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0643F-8559-3C1C-69FF-4A8AF622002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3412AE1-245D-BA03-F50B-2706444F785B}"/>
              </a:ext>
            </a:extLst>
          </p:cNvPr>
          <p:cNvGraphicFramePr>
            <a:graphicFrameLocks noGrp="1"/>
          </p:cNvGraphicFramePr>
          <p:nvPr>
            <p:extLst>
              <p:ext uri="{D42A27DB-BD31-4B8C-83A1-F6EECF244321}">
                <p14:modId xmlns:p14="http://schemas.microsoft.com/office/powerpoint/2010/main" val="1814767111"/>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r>
                        <a:rPr lang="en-US" dirty="0" err="1"/>
                        <a:t>Deut</a:t>
                      </a:r>
                      <a:r>
                        <a:rPr lang="en-US" dirty="0"/>
                        <a:t> 23:25</a:t>
                      </a:r>
                    </a:p>
                  </a:txBody>
                  <a:tcPr/>
                </a:tc>
                <a:extLst>
                  <a:ext uri="{0D108BD9-81ED-4DB2-BD59-A6C34878D82A}">
                    <a16:rowId xmlns:a16="http://schemas.microsoft.com/office/drawing/2014/main" val="3394288173"/>
                  </a:ext>
                </a:extLst>
              </a:tr>
              <a:tr h="381000">
                <a:tc>
                  <a:txBody>
                    <a:bodyPr/>
                    <a:lstStyle/>
                    <a:p>
                      <a:r>
                        <a:rPr lang="en-US" dirty="0"/>
                        <a:t>1 Sam 21:</a:t>
                      </a:r>
                    </a:p>
                  </a:txBody>
                  <a:tcPr/>
                </a:tc>
                <a:extLst>
                  <a:ext uri="{0D108BD9-81ED-4DB2-BD59-A6C34878D82A}">
                    <a16:rowId xmlns:a16="http://schemas.microsoft.com/office/drawing/2014/main" val="1990937922"/>
                  </a:ext>
                </a:extLst>
              </a:tr>
              <a:tr h="381000">
                <a:tc>
                  <a:txBody>
                    <a:bodyPr/>
                    <a:lstStyle/>
                    <a:p>
                      <a:r>
                        <a:rPr lang="en-US" dirty="0"/>
                        <a:t>Luke 6:5</a:t>
                      </a:r>
                    </a:p>
                  </a:txBody>
                  <a:tcPr/>
                </a:tc>
                <a:extLst>
                  <a:ext uri="{0D108BD9-81ED-4DB2-BD59-A6C34878D82A}">
                    <a16:rowId xmlns:a16="http://schemas.microsoft.com/office/drawing/2014/main" val="766870336"/>
                  </a:ext>
                </a:extLst>
              </a:tr>
              <a:tr h="381000">
                <a:tc>
                  <a:txBody>
                    <a:bodyPr/>
                    <a:lstStyle/>
                    <a:p>
                      <a:endParaRPr lang="en-US" dirty="0"/>
                    </a:p>
                  </a:txBody>
                  <a:tcPr/>
                </a:tc>
                <a:extLst>
                  <a:ext uri="{0D108BD9-81ED-4DB2-BD59-A6C34878D82A}">
                    <a16:rowId xmlns:a16="http://schemas.microsoft.com/office/drawing/2014/main" val="3379980227"/>
                  </a:ext>
                </a:extLst>
              </a:tr>
              <a:tr h="381000">
                <a:tc>
                  <a:txBody>
                    <a:bodyPr/>
                    <a:lstStyle/>
                    <a:p>
                      <a:endParaRPr lang="en-US" dirty="0"/>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r>
                        <a:rPr lang="en-US" dirty="0"/>
                        <a:t>Luke 6:9</a:t>
                      </a:r>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r>
                        <a:rPr lang="en-US" dirty="0"/>
                        <a:t>Luke 13:15</a:t>
                      </a:r>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r>
                        <a:rPr lang="en-US" dirty="0"/>
                        <a:t>Matthew 10:2-4</a:t>
                      </a:r>
                    </a:p>
                  </a:txBody>
                  <a:tcPr/>
                </a:tc>
                <a:extLst>
                  <a:ext uri="{0D108BD9-81ED-4DB2-BD59-A6C34878D82A}">
                    <a16:rowId xmlns:a16="http://schemas.microsoft.com/office/drawing/2014/main" val="2362384466"/>
                  </a:ext>
                </a:extLst>
              </a:tr>
              <a:tr h="381000">
                <a:tc>
                  <a:txBody>
                    <a:bodyPr/>
                    <a:lstStyle/>
                    <a:p>
                      <a:r>
                        <a:rPr lang="en-US" dirty="0"/>
                        <a:t>Acts 1:13</a:t>
                      </a:r>
                    </a:p>
                  </a:txBody>
                  <a:tcPr/>
                </a:tc>
                <a:extLst>
                  <a:ext uri="{0D108BD9-81ED-4DB2-BD59-A6C34878D82A}">
                    <a16:rowId xmlns:a16="http://schemas.microsoft.com/office/drawing/2014/main" val="1023263475"/>
                  </a:ext>
                </a:extLst>
              </a:tr>
              <a:tr h="381000">
                <a:tc>
                  <a:txBody>
                    <a:bodyPr/>
                    <a:lstStyle/>
                    <a:p>
                      <a:endParaRPr lang="en-US" dirty="0"/>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362CAAB0-8201-C282-0C6D-4D6D93B95769}"/>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1"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Luke Chapter 6: Lord of the Sabbath!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Jesus and His disciples are walking through a corn field and they were hungry, so they began to pluck the corn and eat. (There must have been some Pharisees watching or following). The Pharisees said to Jesus that it was the Sabbath day and they weren’t supposed to be “working” by cleaning off the corn husks to eat.</a:t>
            </a:r>
          </a:p>
          <a:p>
            <a:pPr marR="0" lvl="1" algn="ctr" defTabSz="914400" rtl="0" eaLnBrk="1" fontAlgn="auto" latinLnBrk="0" hangingPunct="1">
              <a:lnSpc>
                <a:spcPct val="100000"/>
              </a:lnSpc>
              <a:spcBef>
                <a:spcPts val="0"/>
              </a:spcBef>
              <a:spcAft>
                <a:spcPts val="0"/>
              </a:spcAft>
              <a:buClrTx/>
              <a:buSzTx/>
              <a:tabLst/>
              <a:defRPr/>
            </a:pPr>
            <a:r>
              <a:rPr lang="en-US" sz="1100" b="1" u="sng" dirty="0">
                <a:solidFill>
                  <a:schemeClr val="tx1"/>
                </a:solidFill>
                <a:latin typeface="Aptos" panose="02110004020202020204"/>
              </a:rPr>
              <a:t>(Deuteronomy 23:25)</a:t>
            </a:r>
          </a:p>
          <a:p>
            <a:pPr marR="0" lvl="1" algn="ctr" defTabSz="914400" rtl="0" eaLnBrk="1" fontAlgn="auto" latinLnBrk="0" hangingPunct="1">
              <a:lnSpc>
                <a:spcPct val="100000"/>
              </a:lnSpc>
              <a:spcBef>
                <a:spcPts val="0"/>
              </a:spcBef>
              <a:spcAft>
                <a:spcPts val="0"/>
              </a:spcAft>
              <a:buClrTx/>
              <a:buSzTx/>
              <a:tabLst/>
              <a:defRPr/>
            </a:pPr>
            <a:r>
              <a:rPr lang="en-US" sz="1100" dirty="0">
                <a:solidFill>
                  <a:schemeClr val="tx1"/>
                </a:solidFill>
                <a:latin typeface="Aptos" panose="02110004020202020204"/>
              </a:rPr>
              <a:t>25 When thou </a:t>
            </a:r>
            <a:r>
              <a:rPr lang="en-US" sz="1100" dirty="0" err="1">
                <a:solidFill>
                  <a:schemeClr val="tx1"/>
                </a:solidFill>
                <a:latin typeface="Aptos" panose="02110004020202020204"/>
              </a:rPr>
              <a:t>comest</a:t>
            </a:r>
            <a:r>
              <a:rPr lang="en-US" sz="1100" dirty="0">
                <a:solidFill>
                  <a:schemeClr val="tx1"/>
                </a:solidFill>
                <a:latin typeface="Aptos" panose="02110004020202020204"/>
              </a:rPr>
              <a:t> into the standing corn of thy </a:t>
            </a:r>
            <a:r>
              <a:rPr lang="en-US" sz="1100" dirty="0" err="1">
                <a:solidFill>
                  <a:schemeClr val="tx1"/>
                </a:solidFill>
                <a:latin typeface="Aptos" panose="02110004020202020204"/>
              </a:rPr>
              <a:t>neighbour</a:t>
            </a:r>
            <a:r>
              <a:rPr lang="en-US" sz="1100" dirty="0">
                <a:solidFill>
                  <a:schemeClr val="tx1"/>
                </a:solidFill>
                <a:latin typeface="Aptos" panose="02110004020202020204"/>
              </a:rPr>
              <a:t>, then thou mayest pluck the ears with thine hand; but thou shalt not move a sickle unto thy </a:t>
            </a:r>
            <a:r>
              <a:rPr lang="en-US" sz="1100" dirty="0" err="1">
                <a:solidFill>
                  <a:schemeClr val="tx1"/>
                </a:solidFill>
                <a:latin typeface="Aptos" panose="02110004020202020204"/>
              </a:rPr>
              <a:t>neighbour's</a:t>
            </a:r>
            <a:r>
              <a:rPr lang="en-US" sz="1100" dirty="0">
                <a:solidFill>
                  <a:schemeClr val="tx1"/>
                </a:solidFill>
                <a:latin typeface="Aptos" panose="02110004020202020204"/>
              </a:rPr>
              <a:t> standing corn.</a:t>
            </a:r>
          </a:p>
          <a:p>
            <a:pPr marR="0" lvl="1" algn="ctr" defTabSz="914400" rtl="0" eaLnBrk="1" fontAlgn="auto" latinLnBrk="0" hangingPunct="1">
              <a:lnSpc>
                <a:spcPct val="100000"/>
              </a:lnSpc>
              <a:spcBef>
                <a:spcPts val="0"/>
              </a:spcBef>
              <a:spcAft>
                <a:spcPts val="0"/>
              </a:spcAft>
              <a:buClrTx/>
              <a:buSzTx/>
              <a:tabLst/>
              <a:defRPr/>
            </a:pPr>
            <a:endParaRPr lang="en-US" sz="1100" dirty="0">
              <a:solidFill>
                <a:schemeClr val="tx1"/>
              </a:solidFill>
              <a:latin typeface="Aptos" panose="02110004020202020204"/>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Jesus reminded them of what King David did with his young men (1 Samuel 21:) when they went to the temple and were hungry! They ate the shewbread! Jesus told them this so they would know “the Son of man is Lord also of the sabbath.”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The Sabbath represented a rest, and Jesus was letting them know He was the God of rest to His people! Good things happen on this day! Point in case, the next situation we read…</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The Pharisees were “watching Jesus” to find a reason to accuse Him, and on the next Sabbath Jesus was in the synagogue teaching, and there was a man there with a withered hand. Jesus, knowing the hearts of the Pharisees,  addressed them and asked “Is it lawful on the sabbath days to do good, or to do evil? to save life, or to destroy it?” Jesus then proceeded to heal the man’s hand, and the Pharisees were angry, and talked to one another about what to do about Jesus.</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This shows the heart of the Pharisees. Instead of worrying about the lives and condition of others, they were worried about their position and the legality of the law (which no man could keep!) Jesus would even call them out later for their hypocrisy and say “Thou hypocrite, doth not each one of you on the sabbath loose his ox or his ass from the stall, and lead him away to watering?”</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schemeClr val="tx1"/>
                </a:solidFill>
                <a:latin typeface="Aptos" panose="02110004020202020204"/>
              </a:rPr>
              <a:t>After this, Jesus went into a mountain and continued in prayer all night (this is a great example to us!) and then chose Himself 12 disciples! It lists them in Luke 6:14-16.</a:t>
            </a:r>
          </a:p>
          <a:p>
            <a:pPr marR="0" lvl="1" algn="ctr" defTabSz="914400" rtl="0" eaLnBrk="1" fontAlgn="auto" latinLnBrk="0" hangingPunct="1">
              <a:lnSpc>
                <a:spcPct val="100000"/>
              </a:lnSpc>
              <a:spcBef>
                <a:spcPts val="0"/>
              </a:spcBef>
              <a:spcAft>
                <a:spcPts val="0"/>
              </a:spcAft>
              <a:buClrTx/>
              <a:buSzTx/>
              <a:tabLst/>
              <a:defRPr/>
            </a:pPr>
            <a:endParaRPr lang="en-US" sz="1400" dirty="0">
              <a:solidFill>
                <a:prstClr val="black"/>
              </a:solidFill>
              <a:latin typeface="Aptos" panose="02110004020202020204"/>
            </a:endParaRPr>
          </a:p>
          <a:p>
            <a:pPr marR="0" lvl="1" algn="ctr"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14  Simon, (whom he also named Peter,) and Andrew his brother, James and John, Philip and Bartholomew,  </a:t>
            </a:r>
          </a:p>
          <a:p>
            <a:pPr marR="0" lvl="1" algn="ctr"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15  Matthew and Thomas, James the son of Alphaeus, and Simon called Zelotes,  </a:t>
            </a:r>
          </a:p>
          <a:p>
            <a:pPr marL="800100" marR="0" lvl="1" indent="-342900" algn="ctr" defTabSz="914400" rtl="0" eaLnBrk="1" fontAlgn="auto" latinLnBrk="0" hangingPunct="1">
              <a:lnSpc>
                <a:spcPct val="100000"/>
              </a:lnSpc>
              <a:spcBef>
                <a:spcPts val="0"/>
              </a:spcBef>
              <a:spcAft>
                <a:spcPts val="0"/>
              </a:spcAft>
              <a:buClrTx/>
              <a:buSzTx/>
              <a:buAutoNum type="arabicPlain" startAt="16"/>
              <a:tabLst/>
              <a:defRPr/>
            </a:pPr>
            <a:r>
              <a:rPr lang="en-US" sz="1400" dirty="0">
                <a:solidFill>
                  <a:prstClr val="black"/>
                </a:solidFill>
                <a:latin typeface="Aptos" panose="02110004020202020204"/>
              </a:rPr>
              <a:t>And Judas the brother of James, and Judas Iscariot, which also was the traitor.</a:t>
            </a:r>
          </a:p>
          <a:p>
            <a:pPr marR="0" lvl="1" algn="ctr" defTabSz="914400" rtl="0" eaLnBrk="1" fontAlgn="auto" latinLnBrk="0" hangingPunct="1">
              <a:lnSpc>
                <a:spcPct val="100000"/>
              </a:lnSpc>
              <a:spcBef>
                <a:spcPts val="0"/>
              </a:spcBef>
              <a:spcAft>
                <a:spcPts val="0"/>
              </a:spcAft>
              <a:buClrTx/>
              <a:buSzTx/>
              <a:tabLst/>
              <a:defRPr/>
            </a:pPr>
            <a:r>
              <a:rPr lang="en-US" sz="1600" b="1" i="1" u="sng" dirty="0">
                <a:solidFill>
                  <a:prstClr val="black"/>
                </a:solidFill>
                <a:latin typeface="Aptos" panose="02110004020202020204"/>
              </a:rPr>
              <a:t>* After this, Jesus came down into the plains and began to heal the multitude and teach!</a:t>
            </a:r>
          </a:p>
        </p:txBody>
      </p:sp>
    </p:spTree>
    <p:extLst>
      <p:ext uri="{BB962C8B-B14F-4D97-AF65-F5344CB8AC3E}">
        <p14:creationId xmlns:p14="http://schemas.microsoft.com/office/powerpoint/2010/main" val="147759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EB69B-1FA0-4B9D-063F-B85D87E1C94E}"/>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0189FF2-BEB7-A9B1-84AC-750BB91A5205}"/>
              </a:ext>
            </a:extLst>
          </p:cNvPr>
          <p:cNvGraphicFramePr>
            <a:graphicFrameLocks noGrp="1"/>
          </p:cNvGraphicFramePr>
          <p:nvPr>
            <p:extLst>
              <p:ext uri="{D42A27DB-BD31-4B8C-83A1-F6EECF244321}">
                <p14:modId xmlns:p14="http://schemas.microsoft.com/office/powerpoint/2010/main" val="1035001031"/>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r>
                        <a:rPr lang="en-US" dirty="0"/>
                        <a:t>Romans 8:7- The carnal mind is</a:t>
                      </a:r>
                    </a:p>
                  </a:txBody>
                  <a:tcPr/>
                </a:tc>
                <a:extLst>
                  <a:ext uri="{0D108BD9-81ED-4DB2-BD59-A6C34878D82A}">
                    <a16:rowId xmlns:a16="http://schemas.microsoft.com/office/drawing/2014/main" val="3394288173"/>
                  </a:ext>
                </a:extLst>
              </a:tr>
              <a:tr h="381000">
                <a:tc>
                  <a:txBody>
                    <a:bodyPr/>
                    <a:lstStyle/>
                    <a:p>
                      <a:r>
                        <a:rPr lang="en-US" dirty="0" err="1"/>
                        <a:t>emnity</a:t>
                      </a:r>
                      <a:r>
                        <a:rPr lang="en-US" dirty="0"/>
                        <a:t> against God!</a:t>
                      </a:r>
                    </a:p>
                  </a:txBody>
                  <a:tcPr/>
                </a:tc>
                <a:extLst>
                  <a:ext uri="{0D108BD9-81ED-4DB2-BD59-A6C34878D82A}">
                    <a16:rowId xmlns:a16="http://schemas.microsoft.com/office/drawing/2014/main" val="1990937922"/>
                  </a:ext>
                </a:extLst>
              </a:tr>
              <a:tr h="381000">
                <a:tc>
                  <a:txBody>
                    <a:bodyPr/>
                    <a:lstStyle/>
                    <a:p>
                      <a:endParaRPr lang="en-US" dirty="0"/>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B5E9DE28-06B8-666D-851D-18B715DDB22D}"/>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1" algn="ctr" defTabSz="914400" rtl="0" eaLnBrk="1" fontAlgn="auto" latinLnBrk="0" hangingPunct="1">
              <a:lnSpc>
                <a:spcPct val="100000"/>
              </a:lnSpc>
              <a:spcBef>
                <a:spcPts val="0"/>
              </a:spcBef>
              <a:spcAft>
                <a:spcPts val="0"/>
              </a:spcAft>
              <a:buClrTx/>
              <a:buSzTx/>
              <a:tabLst/>
              <a:defRPr/>
            </a:pPr>
            <a:r>
              <a:rPr kumimoji="0" lang="en-US" sz="1400" b="1" i="1" u="none" strike="noStrike" kern="1200" cap="none" spc="0" normalizeH="0" baseline="0" noProof="0" dirty="0">
                <a:ln>
                  <a:noFill/>
                </a:ln>
                <a:solidFill>
                  <a:prstClr val="black"/>
                </a:solidFill>
                <a:effectLst/>
                <a:uLnTx/>
                <a:uFillTx/>
                <a:latin typeface="Aptos" panose="02110004020202020204"/>
                <a:ea typeface="+mn-ea"/>
                <a:cs typeface="+mn-cs"/>
              </a:rPr>
              <a:t>* Jesus began to teach the multitude, and the ideas and concepts He was teaching was very foreign to the people! It was a focus on doing things that didn’t come naturally! (A lesson that the things the “natural man” wants often contradicts what God wants! It’s why it’s so important to be born again!)</a:t>
            </a:r>
          </a:p>
          <a:p>
            <a:pPr marR="0" lvl="1" algn="l" defTabSz="914400" rtl="0" eaLnBrk="1" fontAlgn="auto" latinLnBrk="0" hangingPunct="1">
              <a:lnSpc>
                <a:spcPct val="100000"/>
              </a:lnSpc>
              <a:spcBef>
                <a:spcPts val="0"/>
              </a:spcBef>
              <a:spcAft>
                <a:spcPts val="0"/>
              </a:spcAft>
              <a:buClrTx/>
              <a:buSzTx/>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i="0" u="none" strike="noStrike" kern="1200" cap="none" spc="0" normalizeH="0" baseline="0" noProof="0" dirty="0">
                <a:ln>
                  <a:noFill/>
                </a:ln>
                <a:solidFill>
                  <a:prstClr val="black"/>
                </a:solidFill>
                <a:effectLst/>
                <a:uLnTx/>
                <a:uFillTx/>
                <a:latin typeface="Aptos" panose="02110004020202020204"/>
                <a:ea typeface="+mn-ea"/>
                <a:cs typeface="+mn-cs"/>
              </a:rPr>
              <a:t>Read Luke 6:20-29: There are a lot of ideas here that are very hard for us to read, let alone carry out! These are the ideas and concepts that make us good Christians! </a:t>
            </a:r>
            <a:r>
              <a:rPr lang="en-US" sz="1400" dirty="0">
                <a:solidFill>
                  <a:prstClr val="black"/>
                </a:solidFill>
                <a:latin typeface="Aptos" panose="02110004020202020204"/>
              </a:rPr>
              <a:t>(Christ-like)</a:t>
            </a:r>
          </a:p>
          <a:p>
            <a:pPr marR="0" lvl="1" algn="l" defTabSz="914400" rtl="0" eaLnBrk="1" fontAlgn="auto" latinLnBrk="0" hangingPunct="1">
              <a:lnSpc>
                <a:spcPct val="100000"/>
              </a:lnSpc>
              <a:spcBef>
                <a:spcPts val="0"/>
              </a:spcBef>
              <a:spcAft>
                <a:spcPts val="0"/>
              </a:spcAft>
              <a:buClrTx/>
              <a:buSzTx/>
              <a:tabLst/>
              <a:defRPr/>
            </a:pPr>
            <a:r>
              <a:rPr kumimoji="0" lang="en-US" sz="1400" i="0" u="none" strike="noStrike" kern="1200" cap="none" spc="0" normalizeH="0" baseline="0" noProof="0" dirty="0">
                <a:ln>
                  <a:noFill/>
                </a:ln>
                <a:solidFill>
                  <a:prstClr val="black"/>
                </a:solidFill>
                <a:effectLst/>
                <a:uLnTx/>
                <a:uFillTx/>
                <a:latin typeface="Aptos" panose="02110004020202020204"/>
                <a:ea typeface="+mn-ea"/>
                <a:cs typeface="+mn-cs"/>
              </a:rPr>
              <a:t>	- Love your enemies</a:t>
            </a:r>
          </a:p>
          <a:p>
            <a:pPr marR="0" lvl="1" algn="l"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	- Lend hoping to not receive it back!</a:t>
            </a:r>
          </a:p>
          <a:p>
            <a:pPr marR="0" lvl="1" algn="l" defTabSz="914400" rtl="0" eaLnBrk="1" fontAlgn="auto" latinLnBrk="0" hangingPunct="1">
              <a:lnSpc>
                <a:spcPct val="100000"/>
              </a:lnSpc>
              <a:spcBef>
                <a:spcPts val="0"/>
              </a:spcBef>
              <a:spcAft>
                <a:spcPts val="0"/>
              </a:spcAft>
              <a:buClrTx/>
              <a:buSzTx/>
              <a:tabLst/>
              <a:defRPr/>
            </a:pPr>
            <a:r>
              <a:rPr kumimoji="0" lang="en-US" sz="1400" i="0" u="none" strike="noStrike" kern="1200" cap="none" spc="0" normalizeH="0" baseline="0" noProof="0" dirty="0">
                <a:ln>
                  <a:noFill/>
                </a:ln>
                <a:solidFill>
                  <a:prstClr val="black"/>
                </a:solidFill>
                <a:effectLst/>
                <a:uLnTx/>
                <a:uFillTx/>
                <a:latin typeface="Aptos" panose="02110004020202020204"/>
                <a:ea typeface="+mn-ea"/>
                <a:cs typeface="+mn-cs"/>
              </a:rPr>
              <a:t>	- Judge not lest ye be judged! Forgive so you can be forgiven!</a:t>
            </a:r>
          </a:p>
          <a:p>
            <a:pPr marR="0" lvl="1" algn="l"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	- Take care of the problems in your life first before you try to “help” others!</a:t>
            </a:r>
          </a:p>
          <a:p>
            <a:pPr marR="0" lvl="1" algn="l" defTabSz="914400" rtl="0" eaLnBrk="1" fontAlgn="auto" latinLnBrk="0" hangingPunct="1">
              <a:lnSpc>
                <a:spcPct val="100000"/>
              </a:lnSpc>
              <a:spcBef>
                <a:spcPts val="0"/>
              </a:spcBef>
              <a:spcAft>
                <a:spcPts val="0"/>
              </a:spcAft>
              <a:buClrTx/>
              <a:buSzTx/>
              <a:tabLst/>
              <a:defRPr/>
            </a:pPr>
            <a:r>
              <a:rPr kumimoji="0" lang="en-US" sz="1400" i="0" u="none" strike="noStrike" kern="1200" cap="none" spc="0" normalizeH="0" baseline="0" noProof="0" dirty="0">
                <a:ln>
                  <a:noFill/>
                </a:ln>
                <a:solidFill>
                  <a:schemeClr val="tx1"/>
                </a:solidFill>
                <a:effectLst/>
                <a:uLnTx/>
                <a:uFillTx/>
                <a:latin typeface="Aptos" panose="02110004020202020204"/>
                <a:ea typeface="+mn-ea"/>
                <a:cs typeface="+mn-cs"/>
              </a:rPr>
              <a:t>	- ETC</a:t>
            </a:r>
          </a:p>
          <a:p>
            <a:pPr marR="0" lvl="1" algn="l" defTabSz="914400" rtl="0" eaLnBrk="1" fontAlgn="auto" latinLnBrk="0" hangingPunct="1">
              <a:lnSpc>
                <a:spcPct val="100000"/>
              </a:lnSpc>
              <a:spcBef>
                <a:spcPts val="0"/>
              </a:spcBef>
              <a:spcAft>
                <a:spcPts val="0"/>
              </a:spcAft>
              <a:buClrTx/>
              <a:buSzTx/>
              <a:tabLst/>
              <a:defRPr/>
            </a:pPr>
            <a:endParaRPr kumimoji="0" lang="en-US" sz="140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b="1" u="sng" dirty="0">
                <a:solidFill>
                  <a:schemeClr val="tx1"/>
                </a:solidFill>
              </a:rPr>
              <a:t>Luke 6:44-45</a:t>
            </a:r>
            <a:br>
              <a:rPr lang="en-US" sz="1400" b="1" u="sng" dirty="0">
                <a:solidFill>
                  <a:schemeClr val="tx1"/>
                </a:solidFill>
              </a:rPr>
            </a:br>
            <a:r>
              <a:rPr lang="en-US" sz="1400" baseline="30000" dirty="0">
                <a:solidFill>
                  <a:schemeClr val="tx1"/>
                </a:solidFill>
              </a:rPr>
              <a:t>44</a:t>
            </a:r>
            <a:r>
              <a:rPr lang="en-US" sz="1400" dirty="0">
                <a:solidFill>
                  <a:schemeClr val="tx1"/>
                </a:solidFill>
              </a:rPr>
              <a:t> For every tree is known by his own fruit. For of thorns men do not gather figs, nor of a bramble bush gather they grapes. </a:t>
            </a:r>
          </a:p>
          <a:p>
            <a:pPr lvl="1">
              <a:defRPr/>
            </a:pPr>
            <a:r>
              <a:rPr lang="en-US" sz="1400" baseline="30000" dirty="0">
                <a:solidFill>
                  <a:schemeClr val="tx1"/>
                </a:solidFill>
              </a:rPr>
              <a:t>45</a:t>
            </a:r>
            <a:r>
              <a:rPr lang="en-US" sz="1400" dirty="0">
                <a:solidFill>
                  <a:schemeClr val="tx1"/>
                </a:solidFill>
              </a:rPr>
              <a:t> A good man out of the good treasure of his heart bringeth forth that which is good; and an evil man out of the evil treasure of his heart bringeth forth that which is evil: for of the abundance of the heart his mouth </a:t>
            </a:r>
            <a:r>
              <a:rPr lang="en-US" sz="1400" dirty="0" err="1">
                <a:solidFill>
                  <a:schemeClr val="tx1"/>
                </a:solidFill>
              </a:rPr>
              <a:t>speaketh</a:t>
            </a:r>
            <a:r>
              <a:rPr lang="en-US" sz="1400" dirty="0">
                <a:solidFill>
                  <a:schemeClr val="tx1"/>
                </a:solidFill>
              </a:rPr>
              <a:t>.</a:t>
            </a:r>
          </a:p>
          <a:p>
            <a:pPr lvl="1">
              <a:defRPr/>
            </a:pPr>
            <a:endParaRPr kumimoji="0" lang="en-US" sz="140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dirty="0">
                <a:solidFill>
                  <a:schemeClr val="tx1"/>
                </a:solidFill>
                <a:latin typeface="Aptos" panose="02110004020202020204"/>
              </a:rPr>
              <a:t>The things you say are a direct reflection of what’s going on inside! The character of an individual can be seen by the mannerisms and words that come instinctively in their speech and reactions! (There are exceptions of course, but generally speaking!)</a:t>
            </a:r>
          </a:p>
          <a:p>
            <a:pPr lvl="1">
              <a:defRPr/>
            </a:pPr>
            <a:endParaRPr kumimoji="0" lang="en-US" sz="140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dirty="0">
                <a:solidFill>
                  <a:schemeClr val="tx1"/>
                </a:solidFill>
                <a:latin typeface="Aptos" panose="02110004020202020204"/>
              </a:rPr>
              <a:t>If you see oranges hanging off of a tree, you will know without a doubt, that is not a hot dog tree! That is an ORANGE TREE! If Christian fruits are hanging from a tree, you can assume that is a person with Christian qualities! What kind of works are you performing? Works of flesh or works of spirit?</a:t>
            </a:r>
          </a:p>
          <a:p>
            <a:pPr lvl="1">
              <a:defRPr/>
            </a:pPr>
            <a:endParaRPr lang="en-US" sz="1400" dirty="0">
              <a:solidFill>
                <a:schemeClr val="tx1"/>
              </a:solidFill>
              <a:latin typeface="Aptos" panose="02110004020202020204"/>
            </a:endParaRPr>
          </a:p>
          <a:p>
            <a:pPr lvl="1">
              <a:defRPr/>
            </a:pPr>
            <a:r>
              <a:rPr lang="en-US" sz="1400" dirty="0">
                <a:solidFill>
                  <a:schemeClr val="tx1"/>
                </a:solidFill>
              </a:rPr>
              <a:t>Galatians 5:22-23</a:t>
            </a:r>
            <a:br>
              <a:rPr lang="en-US" sz="1400" dirty="0">
                <a:solidFill>
                  <a:schemeClr val="tx1"/>
                </a:solidFill>
              </a:rPr>
            </a:br>
            <a:r>
              <a:rPr lang="en-US" sz="1400" baseline="30000" dirty="0">
                <a:solidFill>
                  <a:schemeClr val="tx1"/>
                </a:solidFill>
              </a:rPr>
              <a:t>22</a:t>
            </a:r>
            <a:r>
              <a:rPr lang="en-US" sz="1400" dirty="0">
                <a:solidFill>
                  <a:schemeClr val="tx1"/>
                </a:solidFill>
              </a:rPr>
              <a:t> But the fruit of the Spirit is love, joy, peace, longsuffering, gentleness, goodness, faith, </a:t>
            </a:r>
          </a:p>
          <a:p>
            <a:pPr lvl="1">
              <a:defRPr/>
            </a:pPr>
            <a:r>
              <a:rPr lang="en-US" sz="1400" baseline="30000" dirty="0">
                <a:solidFill>
                  <a:schemeClr val="tx1"/>
                </a:solidFill>
              </a:rPr>
              <a:t>23</a:t>
            </a:r>
            <a:r>
              <a:rPr lang="en-US" sz="1400" dirty="0">
                <a:solidFill>
                  <a:schemeClr val="tx1"/>
                </a:solidFill>
              </a:rPr>
              <a:t> Meekness, temperance: against such there is no law.</a:t>
            </a:r>
            <a:endParaRPr kumimoji="0" lang="en-US" sz="1400" i="0"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36022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CE220-8149-EB6E-956C-C6EB1E822F9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B337FBB-A4D2-6D82-DF59-8149914F4581}"/>
              </a:ext>
            </a:extLst>
          </p:cNvPr>
          <p:cNvGraphicFramePr>
            <a:graphicFrameLocks noGrp="1"/>
          </p:cNvGraphicFramePr>
          <p:nvPr>
            <p:extLst>
              <p:ext uri="{D42A27DB-BD31-4B8C-83A1-F6EECF244321}">
                <p14:modId xmlns:p14="http://schemas.microsoft.com/office/powerpoint/2010/main" val="1064818230"/>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r>
                        <a:rPr lang="en-US" sz="1600" b="1" i="1" dirty="0"/>
                        <a:t>Reference Luke 13!!</a:t>
                      </a:r>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dirty="0"/>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r>
                        <a:rPr lang="en-US" sz="1600" b="1" i="1" dirty="0"/>
                        <a:t>Reference James 1:21-22</a:t>
                      </a:r>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45A0FBB8-349C-2933-C890-3975DED29C32}"/>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lvl="1">
              <a:defRPr/>
            </a:pPr>
            <a:r>
              <a:rPr lang="en-US" sz="1400" b="1" u="sng" dirty="0">
                <a:solidFill>
                  <a:schemeClr val="tx1"/>
                </a:solidFill>
              </a:rPr>
              <a:t>2 Peter 1:5-8</a:t>
            </a:r>
            <a:br>
              <a:rPr lang="en-US" sz="1400" dirty="0">
                <a:solidFill>
                  <a:schemeClr val="tx1"/>
                </a:solidFill>
              </a:rPr>
            </a:br>
            <a:r>
              <a:rPr lang="en-US" sz="1400" baseline="30000" dirty="0">
                <a:solidFill>
                  <a:schemeClr val="tx1"/>
                </a:solidFill>
              </a:rPr>
              <a:t>5</a:t>
            </a:r>
            <a:r>
              <a:rPr lang="en-US" sz="1400" dirty="0">
                <a:solidFill>
                  <a:schemeClr val="tx1"/>
                </a:solidFill>
              </a:rPr>
              <a:t> And beside this, giving all diligence, add to your faith virtue; and to virtue knowledge; </a:t>
            </a:r>
          </a:p>
          <a:p>
            <a:pPr lvl="1">
              <a:defRPr/>
            </a:pPr>
            <a:r>
              <a:rPr lang="en-US" sz="1400" baseline="30000" dirty="0">
                <a:solidFill>
                  <a:schemeClr val="tx1"/>
                </a:solidFill>
              </a:rPr>
              <a:t>6</a:t>
            </a:r>
            <a:r>
              <a:rPr lang="en-US" sz="1400" dirty="0">
                <a:solidFill>
                  <a:schemeClr val="tx1"/>
                </a:solidFill>
              </a:rPr>
              <a:t> And to knowledge temperance; and to temperance patience; and to patience godliness; </a:t>
            </a:r>
          </a:p>
          <a:p>
            <a:pPr lvl="1">
              <a:defRPr/>
            </a:pPr>
            <a:r>
              <a:rPr lang="en-US" sz="1400" baseline="30000" dirty="0">
                <a:solidFill>
                  <a:schemeClr val="tx1"/>
                </a:solidFill>
              </a:rPr>
              <a:t>7</a:t>
            </a:r>
            <a:r>
              <a:rPr lang="en-US" sz="1400" dirty="0">
                <a:solidFill>
                  <a:schemeClr val="tx1"/>
                </a:solidFill>
              </a:rPr>
              <a:t> And to godliness brotherly kindness; and to brotherly kindness charity. </a:t>
            </a:r>
          </a:p>
          <a:p>
            <a:pPr lvl="1">
              <a:defRPr/>
            </a:pPr>
            <a:r>
              <a:rPr lang="en-US" sz="1400" baseline="30000" dirty="0">
                <a:solidFill>
                  <a:schemeClr val="tx1"/>
                </a:solidFill>
              </a:rPr>
              <a:t>8</a:t>
            </a:r>
            <a:r>
              <a:rPr lang="en-US" sz="1400" dirty="0">
                <a:solidFill>
                  <a:schemeClr val="tx1"/>
                </a:solidFill>
              </a:rPr>
              <a:t> For if these things be in you, and abound, they make you that ye shall neither be barren nor unfruitful in the knowledge of our Lord Jesus Christ.</a:t>
            </a:r>
            <a:endParaRPr lang="en-US" sz="1400" dirty="0">
              <a:solidFill>
                <a:schemeClr val="tx1"/>
              </a:solidFill>
              <a:latin typeface="Aptos" panose="02110004020202020204"/>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God does NOT want us to be barren or unfruitful!</a:t>
            </a: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Jesus then asked a very important question to those around Him…</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6:46</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46  And why call ye me, Lord, Lord, and do not the things which I say?</a:t>
            </a:r>
          </a:p>
          <a:p>
            <a:pPr marL="457200" marR="0" lvl="1" indent="0" algn="ctr" defTabSz="914400" rtl="0" eaLnBrk="1" fontAlgn="auto" latinLnBrk="0" hangingPunct="1">
              <a:lnSpc>
                <a:spcPct val="100000"/>
              </a:lnSpc>
              <a:spcBef>
                <a:spcPts val="0"/>
              </a:spcBef>
              <a:spcAft>
                <a:spcPts val="0"/>
              </a:spcAft>
              <a:buClrTx/>
              <a:buSzTx/>
              <a:buFontTx/>
              <a:buNone/>
              <a:tabLst/>
              <a:defRPr/>
            </a:pPr>
            <a:r>
              <a:rPr lang="en-US" sz="1200" b="1" i="1" dirty="0">
                <a:solidFill>
                  <a:prstClr val="black"/>
                </a:solidFill>
                <a:latin typeface="Aptos" panose="02110004020202020204"/>
              </a:rPr>
              <a:t>(Be a hearer of the Word, not just a doer!)</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Rectangle: Rounded Corners 3">
            <a:extLst>
              <a:ext uri="{FF2B5EF4-FFF2-40B4-BE49-F238E27FC236}">
                <a16:creationId xmlns:a16="http://schemas.microsoft.com/office/drawing/2014/main" id="{AA0BD6BC-B53A-A9BB-ED00-DCA6A513E958}"/>
              </a:ext>
            </a:extLst>
          </p:cNvPr>
          <p:cNvSpPr/>
          <p:nvPr/>
        </p:nvSpPr>
        <p:spPr>
          <a:xfrm>
            <a:off x="509270" y="3332480"/>
            <a:ext cx="7424420" cy="30581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u="sng" dirty="0"/>
              <a:t>Luke 6:47-49</a:t>
            </a:r>
            <a:br>
              <a:rPr lang="en-US" dirty="0"/>
            </a:br>
            <a:r>
              <a:rPr lang="en-US" sz="1600" baseline="30000" dirty="0"/>
              <a:t>47</a:t>
            </a:r>
            <a:r>
              <a:rPr lang="en-US" sz="1600" dirty="0"/>
              <a:t> Whosoever cometh to me, and heareth my sayings, and doeth them, I will shew you to whom he is like: </a:t>
            </a:r>
          </a:p>
          <a:p>
            <a:pPr algn="ctr"/>
            <a:r>
              <a:rPr lang="en-US" sz="1600" baseline="30000" dirty="0"/>
              <a:t>48</a:t>
            </a:r>
            <a:r>
              <a:rPr lang="en-US" sz="1600" dirty="0"/>
              <a:t> He is like a man which built an house, and </a:t>
            </a:r>
            <a:r>
              <a:rPr lang="en-US" sz="1600" dirty="0" err="1"/>
              <a:t>digged</a:t>
            </a:r>
            <a:r>
              <a:rPr lang="en-US" sz="1600" dirty="0"/>
              <a:t> deep, and laid the foundation on a rock: and when the flood arose, the stream beat vehemently upon that house, and could not shake it: for it was founded upon a rock. </a:t>
            </a:r>
          </a:p>
          <a:p>
            <a:pPr algn="ctr"/>
            <a:r>
              <a:rPr lang="en-US" sz="1600" baseline="30000" dirty="0"/>
              <a:t>49</a:t>
            </a:r>
            <a:r>
              <a:rPr lang="en-US" sz="1600" dirty="0"/>
              <a:t> But he that heareth, and doeth not, is like a man that without a foundation built an house upon the earth; against which the stream did beat vehemently, and immediately it fell; and the ruin of that house was great.</a:t>
            </a:r>
          </a:p>
        </p:txBody>
      </p:sp>
    </p:spTree>
    <p:extLst>
      <p:ext uri="{BB962C8B-B14F-4D97-AF65-F5344CB8AC3E}">
        <p14:creationId xmlns:p14="http://schemas.microsoft.com/office/powerpoint/2010/main" val="50459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E3B9B-7469-3774-4816-C2813EFD6381}"/>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DD01B7D-8351-3D1D-8DD5-7D1AC3203A78}"/>
              </a:ext>
            </a:extLst>
          </p:cNvPr>
          <p:cNvGraphicFramePr>
            <a:graphicFrameLocks noGrp="1"/>
          </p:cNvGraphicFramePr>
          <p:nvPr>
            <p:extLst>
              <p:ext uri="{D42A27DB-BD31-4B8C-83A1-F6EECF244321}">
                <p14:modId xmlns:p14="http://schemas.microsoft.com/office/powerpoint/2010/main" val="1102318350"/>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r>
                        <a:rPr lang="en-US" sz="1600" b="1" i="1" u="none" dirty="0"/>
                        <a:t>Luke 7:9</a:t>
                      </a:r>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5E7A41A5-78E5-A2BF-A5D7-19A2C57100AC}"/>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Chapter 7: Healings and teachings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ptos" panose="02110004020202020204"/>
            </a:endParaRPr>
          </a:p>
          <a:p>
            <a:pPr lvl="1">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After speaking to the people, Jesus entered the town of Capernaum and some of the elders of the Jews came to Jesus and told him about a Centurion’s servant that was sick! They told Jesus that this Centurion was a good man asked Jesus to heal the servant! </a:t>
            </a:r>
            <a:r>
              <a:rPr lang="en-US" sz="1400" dirty="0">
                <a:solidFill>
                  <a:prstClr val="black"/>
                </a:solidFill>
                <a:latin typeface="Aptos" panose="02110004020202020204"/>
              </a:rPr>
              <a:t>Seeing Jesus come from a distance, the centurion sent some friends to Jesus to tell Him that He didn’t have to come into his home, but to just say the word and he knew his servant would be healed! This man didn’t feel worthy to have someone as great and righteous as Jesus to come into his home, but he</a:t>
            </a:r>
            <a:r>
              <a:rPr lang="en-US" sz="1400" dirty="0">
                <a:solidFill>
                  <a:schemeClr val="tx1"/>
                </a:solidFill>
                <a:latin typeface="Aptos" panose="02110004020202020204"/>
              </a:rPr>
              <a:t> had a great deal of faith! Jesus was impressed by this faith and said </a:t>
            </a:r>
            <a:r>
              <a:rPr lang="en-US" sz="1400" dirty="0">
                <a:solidFill>
                  <a:srgbClr val="C00000"/>
                </a:solidFill>
                <a:latin typeface="Aptos" panose="02110004020202020204"/>
              </a:rPr>
              <a:t>“</a:t>
            </a:r>
            <a:r>
              <a:rPr lang="en-US" sz="1400" dirty="0">
                <a:solidFill>
                  <a:srgbClr val="C00000"/>
                </a:solidFill>
              </a:rPr>
              <a:t>I say unto you, I have not found so great faith, no, not in Israel.”</a:t>
            </a:r>
            <a:r>
              <a:rPr lang="en-US" sz="1400" dirty="0">
                <a:solidFill>
                  <a:schemeClr val="tx1"/>
                </a:solidFill>
              </a:rPr>
              <a:t> Needless to say, the servant was healed!</a:t>
            </a:r>
          </a:p>
          <a:p>
            <a:pPr lvl="1">
              <a:defRPr/>
            </a:pPr>
            <a:endParaRPr kumimoji="0" lang="en-US" sz="1200" b="1" i="1"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kumimoji="0" lang="en-US" sz="1200" b="1" i="1" u="none" strike="noStrike" kern="1200" cap="none" spc="0" normalizeH="0" baseline="0" noProof="0" dirty="0">
                <a:ln>
                  <a:noFill/>
                </a:ln>
                <a:solidFill>
                  <a:schemeClr val="tx1"/>
                </a:solidFill>
                <a:effectLst/>
                <a:uLnTx/>
                <a:uFillTx/>
                <a:latin typeface="Aptos" panose="02110004020202020204"/>
                <a:ea typeface="+mn-ea"/>
                <a:cs typeface="+mn-cs"/>
              </a:rPr>
              <a:t>* There was a good chance that this man wasn’t even a Hebrew (being a centurion) but yet he was able to have faith in Jesus! There is definitely a lesson there on faith being what impressed God, and not your pedigree, background, or social caste you were born into…</a:t>
            </a:r>
          </a:p>
          <a:p>
            <a:pPr lvl="1">
              <a:defRPr/>
            </a:pPr>
            <a:endParaRPr kumimoji="0" lang="en-US" sz="140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kumimoji="0" lang="en-US" sz="1400" u="none" strike="noStrike" kern="1200" cap="none" spc="0" normalizeH="0" baseline="0" noProof="0" dirty="0">
                <a:ln>
                  <a:noFill/>
                </a:ln>
                <a:solidFill>
                  <a:schemeClr val="tx1"/>
                </a:solidFill>
                <a:effectLst/>
                <a:uLnTx/>
                <a:uFillTx/>
                <a:latin typeface="Aptos" panose="02110004020202020204"/>
                <a:ea typeface="+mn-ea"/>
                <a:cs typeface="+mn-cs"/>
              </a:rPr>
              <a:t>After this, Jesus went to a city called Nain, and while he was by the entrance he raised a widow woman’s son from the dead!</a:t>
            </a:r>
          </a:p>
          <a:p>
            <a:pPr lvl="1">
              <a:defRPr/>
            </a:pPr>
            <a:endParaRPr lang="en-US" sz="1400" dirty="0">
              <a:solidFill>
                <a:schemeClr val="tx1"/>
              </a:solidFill>
              <a:latin typeface="Aptos" panose="02110004020202020204"/>
            </a:endParaRPr>
          </a:p>
          <a:p>
            <a:pPr lvl="1">
              <a:defRPr/>
            </a:pPr>
            <a:r>
              <a:rPr lang="en-US" sz="1400" dirty="0">
                <a:solidFill>
                  <a:schemeClr val="tx1"/>
                </a:solidFill>
                <a:latin typeface="Aptos" panose="02110004020202020204"/>
              </a:rPr>
              <a:t>“great fear” began to fall on the people and they began to glorify God! And the story of what had happened began to spread throughout the area! Word got back to John the Baptist who was hearing about all these things Jesus was doing, so he sent two of his disciples to ask Jesus if He was indeed the chosen one, Messiah! Jesus responded like this</a:t>
            </a:r>
          </a:p>
          <a:p>
            <a:pPr lvl="1">
              <a:defRPr/>
            </a:pPr>
            <a:endParaRPr kumimoji="0" lang="en-US" sz="140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b="1" u="sng" dirty="0">
                <a:solidFill>
                  <a:schemeClr val="tx1"/>
                </a:solidFill>
              </a:rPr>
              <a:t>Luke 7:22-23</a:t>
            </a:r>
            <a:br>
              <a:rPr lang="en-US" sz="1400" dirty="0">
                <a:solidFill>
                  <a:schemeClr val="tx1"/>
                </a:solidFill>
              </a:rPr>
            </a:br>
            <a:r>
              <a:rPr lang="en-US" sz="1400" baseline="30000" dirty="0">
                <a:solidFill>
                  <a:schemeClr val="tx1"/>
                </a:solidFill>
              </a:rPr>
              <a:t>22</a:t>
            </a:r>
            <a:r>
              <a:rPr lang="en-US" sz="1400" dirty="0">
                <a:solidFill>
                  <a:schemeClr val="tx1"/>
                </a:solidFill>
              </a:rPr>
              <a:t> Then Jesus answering said unto them, Go your way, and tell John what things ye have seen and heard; how that the blind see, the lame walk, the lepers are cleansed, the deaf hear, the dead are raised, to the poor the gospel is preached. </a:t>
            </a:r>
          </a:p>
          <a:p>
            <a:pPr lvl="1">
              <a:defRPr/>
            </a:pPr>
            <a:r>
              <a:rPr lang="en-US" sz="1400" baseline="30000" dirty="0">
                <a:solidFill>
                  <a:schemeClr val="tx1"/>
                </a:solidFill>
              </a:rPr>
              <a:t>23</a:t>
            </a:r>
            <a:r>
              <a:rPr lang="en-US" sz="1400" dirty="0">
                <a:solidFill>
                  <a:schemeClr val="tx1"/>
                </a:solidFill>
              </a:rPr>
              <a:t> And blessed is he, whosoever shall not be offended in me.</a:t>
            </a:r>
          </a:p>
          <a:p>
            <a:pPr lvl="1">
              <a:defRPr/>
            </a:pPr>
            <a:endParaRPr kumimoji="0" lang="en-US" sz="140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dirty="0">
                <a:solidFill>
                  <a:schemeClr val="tx1"/>
                </a:solidFill>
                <a:latin typeface="Aptos" panose="02110004020202020204"/>
              </a:rPr>
              <a:t>Now there are a couple things to take away from this situation…</a:t>
            </a:r>
            <a:endParaRPr kumimoji="0" lang="en-US" sz="1400"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534676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8462C-177B-6CDF-C47C-36C9B0D80CA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C026642-A111-6FA1-DD17-0D6256D2671C}"/>
              </a:ext>
            </a:extLst>
          </p:cNvPr>
          <p:cNvGraphicFramePr>
            <a:graphicFrameLocks noGrp="1"/>
          </p:cNvGraphicFramePr>
          <p:nvPr>
            <p:extLst>
              <p:ext uri="{D42A27DB-BD31-4B8C-83A1-F6EECF244321}">
                <p14:modId xmlns:p14="http://schemas.microsoft.com/office/powerpoint/2010/main" val="4035922922"/>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r>
                        <a:rPr lang="en-US" sz="1600" b="1" i="1" dirty="0"/>
                        <a:t>John 3:30</a:t>
                      </a:r>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r>
                        <a:rPr lang="en-US" sz="1600" b="1" i="1" dirty="0"/>
                        <a:t>Isaiah 61:1</a:t>
                      </a:r>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88907FBC-2588-F84B-E295-AD02639750E8}"/>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Remember toward the beginning of Luke, John has already been preaching about the Messiah to come! In fact, in the 3</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rd</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chapter we read where Jesus was already baptized of John and revealed to him! Since then, though, John had been thrown in prison.</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	- You can have doubts and concerns when things get rough in life. These things happen!</a:t>
            </a:r>
          </a:p>
          <a:p>
            <a:pPr lvl="1">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 John had spent his ministry teaching the righteous things of God and had lived a very 	conservative life, and the reward for that was the prison house (and ultimately his beheading). To 	see where Jesus was now getting all these followers and doing all these amazing miracles could 	very easily lead someone like John to become “jealous” or offended… Why couldn’t he do those 	things and have a name and reputation like Elijah or Elisha? But read what Jesus said while 	talking to John’s disciples… </a:t>
            </a:r>
            <a:r>
              <a:rPr lang="en-US" sz="1400" baseline="30000" dirty="0">
                <a:solidFill>
                  <a:srgbClr val="C00000"/>
                </a:solidFill>
              </a:rPr>
              <a:t>23</a:t>
            </a:r>
            <a:r>
              <a:rPr lang="en-US" sz="1400" dirty="0">
                <a:solidFill>
                  <a:srgbClr val="C00000"/>
                </a:solidFill>
              </a:rPr>
              <a:t> And blessed is he, whosoever shall not be offended in me.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 John truly was a remarkable man and great example to us! John said “I must decrease, and He 	must increase!”</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What Jesus had told John’s disciples to tell John  was a scripture referencing Isaiah the prophet concerning the Messiah! It’s funny how even Jesus used scripture to prove who he was instead of sending some great sign like lightning or fire from heaven!</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After John’s disciple</a:t>
            </a:r>
            <a:r>
              <a:rPr lang="en-US" sz="1400" dirty="0">
                <a:solidFill>
                  <a:schemeClr val="tx1"/>
                </a:solidFill>
                <a:latin typeface="Aptos" panose="02110004020202020204"/>
              </a:rPr>
              <a:t>s left, Jesus addressed the crowd and made this amazing statement…</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b="1" u="sng" dirty="0">
                <a:solidFill>
                  <a:schemeClr val="tx1"/>
                </a:solidFill>
              </a:rPr>
              <a:t>Luke 7:26-28</a:t>
            </a:r>
            <a:br>
              <a:rPr lang="en-US" sz="1400" b="1" u="sng" dirty="0">
                <a:solidFill>
                  <a:schemeClr val="tx1"/>
                </a:solidFill>
              </a:rPr>
            </a:br>
            <a:r>
              <a:rPr lang="en-US" sz="1400" baseline="30000" dirty="0">
                <a:solidFill>
                  <a:schemeClr val="tx1"/>
                </a:solidFill>
              </a:rPr>
              <a:t>26</a:t>
            </a:r>
            <a:r>
              <a:rPr lang="en-US" sz="1400" dirty="0">
                <a:solidFill>
                  <a:schemeClr val="tx1"/>
                </a:solidFill>
              </a:rPr>
              <a:t> But what went ye out for to see? A prophet? Yea, I say unto you, and much more than a prophet. </a:t>
            </a:r>
          </a:p>
          <a:p>
            <a:pPr lvl="1">
              <a:defRPr/>
            </a:pPr>
            <a:r>
              <a:rPr lang="en-US" sz="1400" baseline="30000" dirty="0">
                <a:solidFill>
                  <a:schemeClr val="tx1"/>
                </a:solidFill>
              </a:rPr>
              <a:t>27</a:t>
            </a:r>
            <a:r>
              <a:rPr lang="en-US" sz="1400" dirty="0">
                <a:solidFill>
                  <a:schemeClr val="tx1"/>
                </a:solidFill>
              </a:rPr>
              <a:t> This is he, of whom it is written, Behold, I send my messenger before thy face, which shall prepare thy way before thee. </a:t>
            </a:r>
          </a:p>
          <a:p>
            <a:pPr lvl="1">
              <a:defRPr/>
            </a:pPr>
            <a:r>
              <a:rPr lang="en-US" sz="1400" baseline="30000" dirty="0">
                <a:solidFill>
                  <a:schemeClr val="tx1"/>
                </a:solidFill>
              </a:rPr>
              <a:t>28</a:t>
            </a:r>
            <a:r>
              <a:rPr lang="en-US" sz="1400" dirty="0">
                <a:solidFill>
                  <a:schemeClr val="tx1"/>
                </a:solidFill>
              </a:rPr>
              <a:t> For I say unto you, Among those that are born of women there is not a greater prophet than John the Baptist: but he that is least in the kingdom of God is greater than he.</a:t>
            </a:r>
          </a:p>
          <a:p>
            <a:pPr lvl="1">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i="1" dirty="0">
                <a:solidFill>
                  <a:schemeClr val="tx1"/>
                </a:solidFill>
                <a:latin typeface="Aptos" panose="02110004020202020204"/>
              </a:rPr>
              <a:t>* Now we don’t see a single recorded miracle that John the Baptist ever did… and when you compare that to what many of the other prophets in the OT had done, it may seem John was insignificant, but Jesus wanted everybody to know how powerful of a man of God John truly was. Though he didn’t raise anybody from the dead or call for drought or rain, he witnessed the coming of GOD IN FLESH!! The salvation of the world!</a:t>
            </a:r>
            <a:endParaRPr kumimoji="0" lang="en-US" sz="1400" b="0" i="1"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62785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E4507-710E-8542-85F5-4D4110AFF35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D937B22-B604-F073-B896-FAD614A658EF}"/>
              </a:ext>
            </a:extLst>
          </p:cNvPr>
          <p:cNvGraphicFramePr>
            <a:graphicFrameLocks noGrp="1"/>
          </p:cNvGraphicFramePr>
          <p:nvPr>
            <p:extLst>
              <p:ext uri="{D42A27DB-BD31-4B8C-83A1-F6EECF244321}">
                <p14:modId xmlns:p14="http://schemas.microsoft.com/office/powerpoint/2010/main" val="1184939809"/>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r>
                        <a:rPr lang="en-US" sz="1600" b="1" i="1" dirty="0"/>
                        <a:t>Luke 7:39</a:t>
                      </a:r>
                    </a:p>
                  </a:txBody>
                  <a:tcPr/>
                </a:tc>
                <a:extLst>
                  <a:ext uri="{0D108BD9-81ED-4DB2-BD59-A6C34878D82A}">
                    <a16:rowId xmlns:a16="http://schemas.microsoft.com/office/drawing/2014/main" val="3379980227"/>
                  </a:ext>
                </a:extLst>
              </a:tr>
              <a:tr h="381000">
                <a:tc>
                  <a:txBody>
                    <a:bodyPr/>
                    <a:lstStyle/>
                    <a:p>
                      <a:endParaRPr lang="en-US" dirty="0"/>
                    </a:p>
                  </a:txBody>
                  <a:tcPr/>
                </a:tc>
                <a:extLst>
                  <a:ext uri="{0D108BD9-81ED-4DB2-BD59-A6C34878D82A}">
                    <a16:rowId xmlns:a16="http://schemas.microsoft.com/office/drawing/2014/main" val="2789517113"/>
                  </a:ext>
                </a:extLst>
              </a:tr>
              <a:tr h="381000">
                <a:tc>
                  <a:txBody>
                    <a:bodyPr/>
                    <a:lstStyle/>
                    <a:p>
                      <a:endParaRPr lang="en-US" dirty="0"/>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dirty="0"/>
                    </a:p>
                  </a:txBody>
                  <a:tcPr/>
                </a:tc>
                <a:extLst>
                  <a:ext uri="{0D108BD9-81ED-4DB2-BD59-A6C34878D82A}">
                    <a16:rowId xmlns:a16="http://schemas.microsoft.com/office/drawing/2014/main" val="1943637057"/>
                  </a:ext>
                </a:extLst>
              </a:tr>
              <a:tr h="381000">
                <a:tc>
                  <a:txBody>
                    <a:bodyPr/>
                    <a:lstStyle/>
                    <a:p>
                      <a:r>
                        <a:rPr lang="en-US" sz="1600" b="1" i="1" dirty="0"/>
                        <a:t>1 Corinthians 5:19</a:t>
                      </a:r>
                    </a:p>
                  </a:txBody>
                  <a:tcPr/>
                </a:tc>
                <a:extLst>
                  <a:ext uri="{0D108BD9-81ED-4DB2-BD59-A6C34878D82A}">
                    <a16:rowId xmlns:a16="http://schemas.microsoft.com/office/drawing/2014/main" val="953806439"/>
                  </a:ext>
                </a:extLst>
              </a:tr>
              <a:tr h="381000">
                <a:tc>
                  <a:txBody>
                    <a:bodyPr/>
                    <a:lstStyle/>
                    <a:p>
                      <a:r>
                        <a:rPr lang="en-US" sz="1600" b="1" i="1" dirty="0"/>
                        <a:t>John 14:10</a:t>
                      </a:r>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DB1C9380-2602-2CCB-03F0-B21BE53BE047}"/>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Jesus talked about John the Baptist a little more, and disputed with the Pharisee’s a little, and then was invited to a Pharisee’s house!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While sitting in this Pharisee’s home, a sinner woman came in, and she had brought an alabaster box with her.</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 An alabaster box was used to contain perfumes or oils or other scented things, and history tells us that back in those days Alabaster stone was one of the best preserving  materials around! This woman began to weep and wash Jesus’ feet with her tears, kiss His feet,  and dry His feet with her hair. We can only guess what amazing thing Jesus had done in her life!</a:t>
            </a:r>
          </a:p>
          <a:p>
            <a:pPr lvl="1">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During this display, one of the P</a:t>
            </a: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harisee’s said within him</a:t>
            </a:r>
            <a:r>
              <a:rPr lang="en-US" sz="1400" dirty="0">
                <a:solidFill>
                  <a:schemeClr val="tx1"/>
                </a:solidFill>
                <a:latin typeface="Aptos" panose="02110004020202020204"/>
              </a:rPr>
              <a:t>self “</a:t>
            </a:r>
            <a:r>
              <a:rPr lang="en-US" sz="1400" dirty="0">
                <a:solidFill>
                  <a:schemeClr val="tx1"/>
                </a:solidFill>
              </a:rPr>
              <a:t>This man, if he were a prophet, would have known who and what manner of woman this is that </a:t>
            </a:r>
            <a:r>
              <a:rPr lang="en-US" sz="1400" dirty="0" err="1">
                <a:solidFill>
                  <a:schemeClr val="tx1"/>
                </a:solidFill>
              </a:rPr>
              <a:t>toucheth</a:t>
            </a:r>
            <a:r>
              <a:rPr lang="en-US" sz="1400" dirty="0">
                <a:solidFill>
                  <a:schemeClr val="tx1"/>
                </a:solidFill>
              </a:rPr>
              <a:t> him: for she is a sinner.”</a:t>
            </a:r>
            <a:r>
              <a:rPr lang="en-US" sz="1400" dirty="0">
                <a:solidFill>
                  <a:schemeClr val="tx1"/>
                </a:solidFill>
                <a:latin typeface="Aptos" panose="02110004020202020204"/>
              </a:rPr>
              <a:t> Jesus, knowing what was in his heart, asked this Pharisee (Simon) this question…</a:t>
            </a:r>
          </a:p>
          <a:p>
            <a:pPr lvl="1" algn="ctr">
              <a:defRPr/>
            </a:pPr>
            <a:r>
              <a:rPr lang="en-US" sz="1400" i="1" baseline="30000" dirty="0">
                <a:solidFill>
                  <a:srgbClr val="C00000"/>
                </a:solidFill>
              </a:rPr>
              <a:t>41</a:t>
            </a:r>
            <a:r>
              <a:rPr lang="en-US" sz="1400" i="1" dirty="0">
                <a:solidFill>
                  <a:srgbClr val="C00000"/>
                </a:solidFill>
              </a:rPr>
              <a:t> There was a certain creditor which had two debtors: the one owed five hundred pence, and the other fifty. </a:t>
            </a:r>
          </a:p>
          <a:p>
            <a:pPr lvl="1" algn="ctr">
              <a:defRPr/>
            </a:pPr>
            <a:r>
              <a:rPr lang="en-US" sz="1400" i="1" baseline="30000" dirty="0">
                <a:solidFill>
                  <a:srgbClr val="C00000"/>
                </a:solidFill>
              </a:rPr>
              <a:t>42</a:t>
            </a:r>
            <a:r>
              <a:rPr lang="en-US" sz="1400" i="1" dirty="0">
                <a:solidFill>
                  <a:srgbClr val="C00000"/>
                </a:solidFill>
              </a:rPr>
              <a:t> And when they had nothing to pay, he frankly forgave them both. Tell me therefore, which of them will love him most?</a:t>
            </a:r>
          </a:p>
          <a:p>
            <a:pPr lvl="1" algn="ctr">
              <a:defRPr/>
            </a:pPr>
            <a:endParaRPr lang="en-US" sz="1400" i="1" dirty="0">
              <a:solidFill>
                <a:srgbClr val="C00000"/>
              </a:solidFill>
            </a:endParaRPr>
          </a:p>
          <a:p>
            <a:pPr lvl="1" algn="ctr">
              <a:defRPr/>
            </a:pPr>
            <a:r>
              <a:rPr lang="en-US" sz="1200" b="1" i="1" dirty="0">
                <a:solidFill>
                  <a:schemeClr val="tx1"/>
                </a:solidFill>
              </a:rPr>
              <a:t>Let’s read the rest of this chapter together…</a:t>
            </a:r>
          </a:p>
          <a:p>
            <a:pPr lvl="1">
              <a:defRPr/>
            </a:pPr>
            <a:endParaRPr lang="en-US" sz="1400" dirty="0">
              <a:solidFill>
                <a:schemeClr val="tx1"/>
              </a:solidFill>
            </a:endParaRPr>
          </a:p>
          <a:p>
            <a:pPr lvl="1">
              <a:defRPr/>
            </a:pPr>
            <a:r>
              <a:rPr lang="en-US" sz="1400" b="1" u="sng" dirty="0">
                <a:solidFill>
                  <a:schemeClr val="tx1"/>
                </a:solidFill>
              </a:rPr>
              <a:t>Luke 7:43-50</a:t>
            </a:r>
            <a:br>
              <a:rPr lang="en-US" sz="1400" dirty="0">
                <a:solidFill>
                  <a:schemeClr val="tx1"/>
                </a:solidFill>
              </a:rPr>
            </a:br>
            <a:r>
              <a:rPr lang="en-US" sz="1200" baseline="30000" dirty="0">
                <a:solidFill>
                  <a:schemeClr val="tx1"/>
                </a:solidFill>
              </a:rPr>
              <a:t>43</a:t>
            </a:r>
            <a:r>
              <a:rPr lang="en-US" sz="1200" dirty="0">
                <a:solidFill>
                  <a:schemeClr val="tx1"/>
                </a:solidFill>
              </a:rPr>
              <a:t> Simon answered and said, I suppose that he, to whom he forgave most. And he said unto him, </a:t>
            </a:r>
            <a:r>
              <a:rPr lang="en-US" sz="1200" dirty="0">
                <a:solidFill>
                  <a:srgbClr val="C00000"/>
                </a:solidFill>
              </a:rPr>
              <a:t>Thou hast rightly judged. </a:t>
            </a:r>
          </a:p>
          <a:p>
            <a:pPr lvl="1">
              <a:defRPr/>
            </a:pPr>
            <a:r>
              <a:rPr lang="en-US" sz="1200" baseline="30000" dirty="0">
                <a:solidFill>
                  <a:schemeClr val="tx1"/>
                </a:solidFill>
              </a:rPr>
              <a:t>44</a:t>
            </a:r>
            <a:r>
              <a:rPr lang="en-US" sz="1200" dirty="0">
                <a:solidFill>
                  <a:schemeClr val="tx1"/>
                </a:solidFill>
              </a:rPr>
              <a:t> And he turned to the woman, and said unto Simon, </a:t>
            </a:r>
            <a:r>
              <a:rPr lang="en-US" sz="1200" dirty="0">
                <a:solidFill>
                  <a:srgbClr val="C00000"/>
                </a:solidFill>
              </a:rPr>
              <a:t>Seest thou this woman? I entered into thine house, thou </a:t>
            </a:r>
            <a:r>
              <a:rPr lang="en-US" sz="1200" dirty="0" err="1">
                <a:solidFill>
                  <a:srgbClr val="C00000"/>
                </a:solidFill>
              </a:rPr>
              <a:t>gavest</a:t>
            </a:r>
            <a:r>
              <a:rPr lang="en-US" sz="1200" dirty="0">
                <a:solidFill>
                  <a:srgbClr val="C00000"/>
                </a:solidFill>
              </a:rPr>
              <a:t> me no water for my feet: but she hath washed my feet with tears, and wiped them with the hairs of her head. </a:t>
            </a:r>
          </a:p>
          <a:p>
            <a:pPr lvl="1">
              <a:defRPr/>
            </a:pPr>
            <a:r>
              <a:rPr lang="en-US" sz="1200" baseline="30000" dirty="0">
                <a:solidFill>
                  <a:srgbClr val="C00000"/>
                </a:solidFill>
              </a:rPr>
              <a:t>45</a:t>
            </a:r>
            <a:r>
              <a:rPr lang="en-US" sz="1200" dirty="0">
                <a:solidFill>
                  <a:srgbClr val="C00000"/>
                </a:solidFill>
              </a:rPr>
              <a:t> Thou </a:t>
            </a:r>
            <a:r>
              <a:rPr lang="en-US" sz="1200" dirty="0" err="1">
                <a:solidFill>
                  <a:srgbClr val="C00000"/>
                </a:solidFill>
              </a:rPr>
              <a:t>gavest</a:t>
            </a:r>
            <a:r>
              <a:rPr lang="en-US" sz="1200" dirty="0">
                <a:solidFill>
                  <a:srgbClr val="C00000"/>
                </a:solidFill>
              </a:rPr>
              <a:t> me no kiss: but this woman since the time I came in hath not ceased to kiss my feet. </a:t>
            </a:r>
          </a:p>
          <a:p>
            <a:pPr lvl="1">
              <a:defRPr/>
            </a:pPr>
            <a:r>
              <a:rPr lang="en-US" sz="1200" baseline="30000" dirty="0">
                <a:solidFill>
                  <a:srgbClr val="C00000"/>
                </a:solidFill>
              </a:rPr>
              <a:t>46</a:t>
            </a:r>
            <a:r>
              <a:rPr lang="en-US" sz="1200" dirty="0">
                <a:solidFill>
                  <a:srgbClr val="C00000"/>
                </a:solidFill>
              </a:rPr>
              <a:t> My head with oil thou didst not anoint: but this woman hath anointed my feet with ointment. </a:t>
            </a:r>
          </a:p>
          <a:p>
            <a:pPr lvl="1">
              <a:defRPr/>
            </a:pPr>
            <a:r>
              <a:rPr lang="en-US" sz="1200" baseline="30000" dirty="0">
                <a:solidFill>
                  <a:srgbClr val="C00000"/>
                </a:solidFill>
              </a:rPr>
              <a:t>47</a:t>
            </a:r>
            <a:r>
              <a:rPr lang="en-US" sz="1200" dirty="0">
                <a:solidFill>
                  <a:srgbClr val="C00000"/>
                </a:solidFill>
              </a:rPr>
              <a:t> Wherefore I say unto thee, Her sins, which are many, are forgiven; for she loved much: but to whom little is forgiven, the same loveth little. </a:t>
            </a:r>
          </a:p>
          <a:p>
            <a:pPr lvl="1">
              <a:defRPr/>
            </a:pPr>
            <a:r>
              <a:rPr lang="en-US" sz="1200" baseline="30000" dirty="0">
                <a:solidFill>
                  <a:schemeClr val="tx1"/>
                </a:solidFill>
              </a:rPr>
              <a:t>48</a:t>
            </a:r>
            <a:r>
              <a:rPr lang="en-US" sz="1200" dirty="0">
                <a:solidFill>
                  <a:schemeClr val="tx1"/>
                </a:solidFill>
              </a:rPr>
              <a:t> And he said unto her, </a:t>
            </a:r>
            <a:r>
              <a:rPr lang="en-US" sz="1200" dirty="0">
                <a:solidFill>
                  <a:srgbClr val="C00000"/>
                </a:solidFill>
              </a:rPr>
              <a:t>Thy sins are forgiven. </a:t>
            </a:r>
          </a:p>
          <a:p>
            <a:pPr lvl="1">
              <a:defRPr/>
            </a:pPr>
            <a:r>
              <a:rPr lang="en-US" sz="1200" baseline="30000" dirty="0">
                <a:solidFill>
                  <a:schemeClr val="tx1"/>
                </a:solidFill>
              </a:rPr>
              <a:t>49</a:t>
            </a:r>
            <a:r>
              <a:rPr lang="en-US" sz="1200" dirty="0">
                <a:solidFill>
                  <a:schemeClr val="tx1"/>
                </a:solidFill>
              </a:rPr>
              <a:t> And they that sat at meat with him began to say within themselves, Who is this that </a:t>
            </a:r>
            <a:r>
              <a:rPr lang="en-US" sz="1200" dirty="0" err="1">
                <a:solidFill>
                  <a:schemeClr val="tx1"/>
                </a:solidFill>
              </a:rPr>
              <a:t>forgiveth</a:t>
            </a:r>
            <a:r>
              <a:rPr lang="en-US" sz="1200" dirty="0">
                <a:solidFill>
                  <a:schemeClr val="tx1"/>
                </a:solidFill>
              </a:rPr>
              <a:t> sins also? </a:t>
            </a:r>
          </a:p>
          <a:p>
            <a:pPr lvl="1">
              <a:defRPr/>
            </a:pPr>
            <a:r>
              <a:rPr lang="en-US" sz="1200" baseline="30000" dirty="0">
                <a:solidFill>
                  <a:schemeClr val="tx1"/>
                </a:solidFill>
              </a:rPr>
              <a:t>50</a:t>
            </a:r>
            <a:r>
              <a:rPr lang="en-US" sz="1200" dirty="0">
                <a:solidFill>
                  <a:schemeClr val="tx1"/>
                </a:solidFill>
              </a:rPr>
              <a:t> And he said to the woman, </a:t>
            </a:r>
            <a:r>
              <a:rPr lang="en-US" sz="1200" dirty="0">
                <a:solidFill>
                  <a:srgbClr val="C00000"/>
                </a:solidFill>
              </a:rPr>
              <a:t>Thy faith hath saved thee; go in peace.</a:t>
            </a:r>
          </a:p>
          <a:p>
            <a:pPr lvl="1">
              <a:defRPr/>
            </a:pPr>
            <a:endParaRPr lang="en-US" sz="1200" dirty="0">
              <a:solidFill>
                <a:srgbClr val="C00000"/>
              </a:solidFill>
            </a:endParaRPr>
          </a:p>
          <a:p>
            <a:pPr lvl="1">
              <a:defRPr/>
            </a:pPr>
            <a:r>
              <a:rPr lang="en-US" sz="1200" dirty="0">
                <a:solidFill>
                  <a:srgbClr val="C00000"/>
                </a:solidFill>
              </a:rPr>
              <a:t>* What a lesson, not only in grace and mercy, but of the right attitude and perspective to have. Here we see Jesus once again let everybody know, that the son of man had power to forgive sin! How? Because He was God!</a:t>
            </a:r>
          </a:p>
        </p:txBody>
      </p:sp>
    </p:spTree>
    <p:extLst>
      <p:ext uri="{BB962C8B-B14F-4D97-AF65-F5344CB8AC3E}">
        <p14:creationId xmlns:p14="http://schemas.microsoft.com/office/powerpoint/2010/main" val="3298437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F8293-25D3-9D84-CC33-1A30F98CFA7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2E51ADD-F0FB-0235-626C-0240D78E1AE5}"/>
              </a:ext>
            </a:extLst>
          </p:cNvPr>
          <p:cNvGraphicFramePr>
            <a:graphicFrameLocks noGrp="1"/>
          </p:cNvGraphicFramePr>
          <p:nvPr>
            <p:extLst>
              <p:ext uri="{D42A27DB-BD31-4B8C-83A1-F6EECF244321}">
                <p14:modId xmlns:p14="http://schemas.microsoft.com/office/powerpoint/2010/main" val="2577210525"/>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r>
                        <a:rPr lang="en-US" sz="1600" b="1" i="1" dirty="0"/>
                        <a:t>1 Corinthians 3:6</a:t>
                      </a:r>
                    </a:p>
                  </a:txBody>
                  <a:tcPr/>
                </a:tc>
                <a:extLst>
                  <a:ext uri="{0D108BD9-81ED-4DB2-BD59-A6C34878D82A}">
                    <a16:rowId xmlns:a16="http://schemas.microsoft.com/office/drawing/2014/main" val="3112204878"/>
                  </a:ext>
                </a:extLst>
              </a:tr>
              <a:tr h="381000">
                <a:tc>
                  <a:txBody>
                    <a:bodyPr/>
                    <a:lstStyle/>
                    <a:p>
                      <a:r>
                        <a:rPr lang="en-US" sz="1600" b="1" i="1" dirty="0"/>
                        <a:t>Hosea 10:12</a:t>
                      </a:r>
                    </a:p>
                  </a:txBody>
                  <a:tcPr/>
                </a:tc>
                <a:extLst>
                  <a:ext uri="{0D108BD9-81ED-4DB2-BD59-A6C34878D82A}">
                    <a16:rowId xmlns:a16="http://schemas.microsoft.com/office/drawing/2014/main" val="2275572102"/>
                  </a:ext>
                </a:extLst>
              </a:tr>
              <a:tr h="381000">
                <a:tc>
                  <a:txBody>
                    <a:bodyPr/>
                    <a:lstStyle/>
                    <a:p>
                      <a:r>
                        <a:rPr lang="en-US" sz="1600" b="1" i="1" dirty="0"/>
                        <a:t>Jeremiah 4:3</a:t>
                      </a:r>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63908F71-71FA-E3EA-D461-C48C09EEF923}"/>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Chapter 8: Healings and Teachings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ptos" panose="02110004020202020204"/>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ea typeface="+mn-ea"/>
                <a:cs typeface="+mn-cs"/>
              </a:rPr>
              <a:t>Jesus continues through the cities and villages preaching “good tidings”, having the 12 with Him!</a:t>
            </a:r>
            <a:r>
              <a:rPr lang="en-US" sz="1400" dirty="0">
                <a:solidFill>
                  <a:prstClr val="black"/>
                </a:solidFill>
              </a:rPr>
              <a:t> Luke mentions the women specifically that also ministered to (helped) Him. One of these women was Joanna the wife of Chuza, the steward over Herod’s household! (high position!)</a:t>
            </a:r>
          </a:p>
          <a:p>
            <a:pPr marL="1200150" lvl="2" indent="-285750">
              <a:buFontTx/>
              <a:buChar char="-"/>
              <a:defRPr/>
            </a:pPr>
            <a:r>
              <a:rPr kumimoji="0" lang="en-US" sz="1400" b="0" i="0" u="none" strike="noStrike" kern="1200" cap="none" spc="0" normalizeH="0" baseline="0" noProof="0" dirty="0">
                <a:ln>
                  <a:noFill/>
                </a:ln>
                <a:solidFill>
                  <a:prstClr val="black"/>
                </a:solidFill>
                <a:effectLst/>
                <a:uLnTx/>
                <a:uFillTx/>
                <a:ea typeface="+mn-ea"/>
                <a:cs typeface="+mn-cs"/>
              </a:rPr>
              <a:t>People from all walks of life were touched by Jesus, from servants to high ranking officials!</a:t>
            </a:r>
          </a:p>
          <a:p>
            <a:pPr lvl="1">
              <a:defRPr/>
            </a:pPr>
            <a:endParaRPr lang="en-US" sz="1400" dirty="0">
              <a:solidFill>
                <a:prstClr val="black"/>
              </a:solidFill>
            </a:endParaRPr>
          </a:p>
          <a:p>
            <a:pPr lvl="1">
              <a:defRPr/>
            </a:pPr>
            <a:r>
              <a:rPr lang="en-US" sz="1400" dirty="0">
                <a:solidFill>
                  <a:prstClr val="black"/>
                </a:solidFill>
              </a:rPr>
              <a:t>At one point, a large crowd of people from many cities gathered to hear Jesus teach. Jesus began to teach by parables! One parable was the parable of the </a:t>
            </a:r>
            <a:r>
              <a:rPr lang="en-US" sz="1400" dirty="0" err="1">
                <a:solidFill>
                  <a:prstClr val="black"/>
                </a:solidFill>
              </a:rPr>
              <a:t>sower</a:t>
            </a:r>
            <a:r>
              <a:rPr lang="en-US" sz="1400" dirty="0">
                <a:solidFill>
                  <a:prstClr val="black"/>
                </a:solidFill>
              </a:rPr>
              <a:t>:</a:t>
            </a:r>
          </a:p>
          <a:p>
            <a:pPr lvl="1">
              <a:defRPr/>
            </a:pPr>
            <a:endParaRPr lang="en-US" sz="1400" dirty="0">
              <a:solidFill>
                <a:prstClr val="black"/>
              </a:solidFill>
            </a:endParaRPr>
          </a:p>
          <a:p>
            <a:pPr marL="742950" lvl="1" indent="-285750">
              <a:buFontTx/>
              <a:buChar char="-"/>
              <a:defRPr/>
            </a:pPr>
            <a:r>
              <a:rPr lang="en-US" sz="1400" dirty="0">
                <a:solidFill>
                  <a:prstClr val="black"/>
                </a:solidFill>
              </a:rPr>
              <a:t>A </a:t>
            </a:r>
            <a:r>
              <a:rPr lang="en-US" sz="1400" dirty="0" err="1">
                <a:solidFill>
                  <a:prstClr val="black"/>
                </a:solidFill>
              </a:rPr>
              <a:t>sower</a:t>
            </a:r>
            <a:r>
              <a:rPr lang="en-US" sz="1400" dirty="0">
                <a:solidFill>
                  <a:prstClr val="black"/>
                </a:solidFill>
              </a:rPr>
              <a:t> went out to sow his seed and some of the seed landed in different places…</a:t>
            </a:r>
            <a:endParaRPr lang="en-US" sz="1400" dirty="0">
              <a:solidFill>
                <a:schemeClr val="tx1"/>
              </a:solidFill>
            </a:endParaRPr>
          </a:p>
          <a:p>
            <a:pPr marL="1200150" lvl="2" indent="-285750">
              <a:buFont typeface="Arial" panose="020B0604020202020204" pitchFamily="34" charset="0"/>
              <a:buChar char="•"/>
              <a:defRPr/>
            </a:pPr>
            <a:r>
              <a:rPr lang="en-US" sz="1400" dirty="0">
                <a:solidFill>
                  <a:schemeClr val="tx1"/>
                </a:solidFill>
              </a:rPr>
              <a:t>Some fell by the way side; and it was trodden down, and the fowls of the air devoured it.</a:t>
            </a:r>
          </a:p>
          <a:p>
            <a:pPr marL="1200150" lvl="2" indent="-285750">
              <a:buFont typeface="Arial" panose="020B0604020202020204" pitchFamily="34" charset="0"/>
              <a:buChar char="•"/>
              <a:defRPr/>
            </a:pPr>
            <a:r>
              <a:rPr lang="en-US" sz="1400" dirty="0">
                <a:solidFill>
                  <a:schemeClr val="tx1"/>
                </a:solidFill>
              </a:rPr>
              <a:t>Some fell upon a rock; and as soon as it was sprung up, it withered away, because it lacked moisture.</a:t>
            </a:r>
          </a:p>
          <a:p>
            <a:pPr marL="1200150" lvl="2" indent="-285750">
              <a:buFont typeface="Arial" panose="020B0604020202020204" pitchFamily="34" charset="0"/>
              <a:buChar char="•"/>
              <a:defRPr/>
            </a:pPr>
            <a:r>
              <a:rPr lang="en-US" sz="1400" dirty="0">
                <a:solidFill>
                  <a:schemeClr val="tx1"/>
                </a:solidFill>
              </a:rPr>
              <a:t>Some fell among thorns; and the thorns sprang up with it, and choked it.</a:t>
            </a:r>
          </a:p>
          <a:p>
            <a:pPr marL="1200150" lvl="2" indent="-285750">
              <a:buFont typeface="Arial" panose="020B0604020202020204" pitchFamily="34" charset="0"/>
              <a:buChar char="•"/>
              <a:defRPr/>
            </a:pPr>
            <a:r>
              <a:rPr lang="en-US" sz="1400" dirty="0">
                <a:solidFill>
                  <a:schemeClr val="tx1"/>
                </a:solidFill>
              </a:rPr>
              <a:t>And other fell on good ground, and sprang up, and bare fruit an hundredfold.</a:t>
            </a:r>
          </a:p>
          <a:p>
            <a:pPr lvl="1">
              <a:defRPr/>
            </a:pPr>
            <a:r>
              <a:rPr lang="en-US" sz="1400" dirty="0">
                <a:solidFill>
                  <a:schemeClr val="tx1"/>
                </a:solidFill>
              </a:rPr>
              <a:t>When Jesus finished this parable, His disciples asked Him the meaning of it!</a:t>
            </a:r>
          </a:p>
          <a:p>
            <a:pPr lvl="1">
              <a:defRPr/>
            </a:pPr>
            <a:endParaRPr lang="en-US" sz="1400" dirty="0">
              <a:solidFill>
                <a:schemeClr val="tx1"/>
              </a:solidFill>
            </a:endParaRPr>
          </a:p>
          <a:p>
            <a:pPr lvl="1">
              <a:defRPr/>
            </a:pPr>
            <a:r>
              <a:rPr lang="en-US" sz="1400" b="1" u="sng" dirty="0">
                <a:solidFill>
                  <a:schemeClr val="tx1"/>
                </a:solidFill>
              </a:rPr>
              <a:t>Luke 8:11-15</a:t>
            </a:r>
            <a:br>
              <a:rPr lang="en-US" sz="1400" b="1" u="sng" dirty="0">
                <a:solidFill>
                  <a:schemeClr val="tx1"/>
                </a:solidFill>
              </a:rPr>
            </a:br>
            <a:r>
              <a:rPr lang="en-US" sz="1400" baseline="30000" dirty="0">
                <a:solidFill>
                  <a:schemeClr val="tx1"/>
                </a:solidFill>
              </a:rPr>
              <a:t>11</a:t>
            </a:r>
            <a:r>
              <a:rPr lang="en-US" sz="1400" dirty="0">
                <a:solidFill>
                  <a:schemeClr val="tx1"/>
                </a:solidFill>
              </a:rPr>
              <a:t> Now the parable is this: The seed is the word of God. </a:t>
            </a:r>
          </a:p>
          <a:p>
            <a:pPr lvl="1">
              <a:defRPr/>
            </a:pPr>
            <a:r>
              <a:rPr lang="en-US" sz="1400" baseline="30000" dirty="0">
                <a:solidFill>
                  <a:schemeClr val="tx1"/>
                </a:solidFill>
              </a:rPr>
              <a:t>12</a:t>
            </a:r>
            <a:r>
              <a:rPr lang="en-US" sz="1400" dirty="0">
                <a:solidFill>
                  <a:schemeClr val="tx1"/>
                </a:solidFill>
              </a:rPr>
              <a:t> Those by the way side are they that hear; then cometh the devil, and taketh away the word out of their hearts, lest they should believe and be saved. </a:t>
            </a:r>
          </a:p>
          <a:p>
            <a:pPr lvl="1">
              <a:defRPr/>
            </a:pPr>
            <a:r>
              <a:rPr lang="en-US" sz="1400" baseline="30000" dirty="0">
                <a:solidFill>
                  <a:schemeClr val="tx1"/>
                </a:solidFill>
              </a:rPr>
              <a:t>13</a:t>
            </a:r>
            <a:r>
              <a:rPr lang="en-US" sz="1400" dirty="0">
                <a:solidFill>
                  <a:schemeClr val="tx1"/>
                </a:solidFill>
              </a:rPr>
              <a:t> -- They on the rock are they, which, when they hear, receive the word with joy; and these have no root, which for a while believe, and in time of temptation fall away. </a:t>
            </a:r>
          </a:p>
          <a:p>
            <a:pPr lvl="1">
              <a:defRPr/>
            </a:pPr>
            <a:r>
              <a:rPr lang="en-US" sz="1400" baseline="30000" dirty="0">
                <a:solidFill>
                  <a:schemeClr val="tx1"/>
                </a:solidFill>
              </a:rPr>
              <a:t>14</a:t>
            </a:r>
            <a:r>
              <a:rPr lang="en-US" sz="1400" dirty="0">
                <a:solidFill>
                  <a:schemeClr val="tx1"/>
                </a:solidFill>
              </a:rPr>
              <a:t> And that which fell among thorns are they, which, when they have heard, go forth, and are choked with cares and riches and pleasures of this life, and bring no fruit to perfection. </a:t>
            </a:r>
          </a:p>
          <a:p>
            <a:pPr lvl="1">
              <a:defRPr/>
            </a:pPr>
            <a:r>
              <a:rPr lang="en-US" sz="1400" baseline="30000" dirty="0">
                <a:solidFill>
                  <a:schemeClr val="tx1"/>
                </a:solidFill>
              </a:rPr>
              <a:t>15</a:t>
            </a:r>
            <a:r>
              <a:rPr lang="en-US" sz="1400" dirty="0">
                <a:solidFill>
                  <a:schemeClr val="tx1"/>
                </a:solidFill>
              </a:rPr>
              <a:t> But that on the good ground are they, which in an honest and good heart, having heard the word, keep it, and bring forth fruit with patience.</a:t>
            </a:r>
          </a:p>
          <a:p>
            <a:pPr lvl="1">
              <a:defRPr/>
            </a:pPr>
            <a:endParaRPr lang="en-US" sz="1400" dirty="0">
              <a:solidFill>
                <a:schemeClr val="tx1"/>
              </a:solidFill>
            </a:endParaRPr>
          </a:p>
          <a:p>
            <a:pPr lvl="1" algn="ctr">
              <a:defRPr/>
            </a:pPr>
            <a:r>
              <a:rPr lang="en-US" sz="1600" b="1" i="1" dirty="0">
                <a:solidFill>
                  <a:schemeClr val="tx1"/>
                </a:solidFill>
              </a:rPr>
              <a:t>What kind of ground are you providing for the seed to land in?</a:t>
            </a:r>
          </a:p>
          <a:p>
            <a:pPr lvl="1">
              <a:defRPr/>
            </a:pPr>
            <a:endParaRPr lang="en-US" sz="1400" dirty="0">
              <a:solidFill>
                <a:schemeClr val="tx1"/>
              </a:solidFill>
            </a:endParaRPr>
          </a:p>
        </p:txBody>
      </p:sp>
    </p:spTree>
    <p:extLst>
      <p:ext uri="{BB962C8B-B14F-4D97-AF65-F5344CB8AC3E}">
        <p14:creationId xmlns:p14="http://schemas.microsoft.com/office/powerpoint/2010/main" val="2859214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F407A-D0DB-FFC5-545B-0E9DB4EBB73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3C3E4D7-18CB-7739-3FBD-7EC114D98AA0}"/>
              </a:ext>
            </a:extLst>
          </p:cNvPr>
          <p:cNvGraphicFramePr>
            <a:graphicFrameLocks noGrp="1"/>
          </p:cNvGraphicFramePr>
          <p:nvPr>
            <p:extLst>
              <p:ext uri="{D42A27DB-BD31-4B8C-83A1-F6EECF244321}">
                <p14:modId xmlns:p14="http://schemas.microsoft.com/office/powerpoint/2010/main" val="4257731732"/>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r>
                        <a:rPr lang="en-US" sz="1600" b="1" i="1" dirty="0"/>
                        <a:t>Matthew 10:37</a:t>
                      </a:r>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r>
                        <a:rPr lang="en-US" sz="1600" b="1" i="1" dirty="0"/>
                        <a:t>Hebrews 11:6</a:t>
                      </a:r>
                    </a:p>
                  </a:txBody>
                  <a:tcPr/>
                </a:tc>
                <a:extLst>
                  <a:ext uri="{0D108BD9-81ED-4DB2-BD59-A6C34878D82A}">
                    <a16:rowId xmlns:a16="http://schemas.microsoft.com/office/drawing/2014/main" val="1269953013"/>
                  </a:ext>
                </a:extLst>
              </a:tr>
              <a:tr h="381000">
                <a:tc>
                  <a:txBody>
                    <a:bodyPr/>
                    <a:lstStyle/>
                    <a:p>
                      <a:endParaRPr lang="en-US" dirty="0"/>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r>
                        <a:rPr lang="en-US" sz="1600" b="1" i="1" dirty="0"/>
                        <a:t>Acts 19:16</a:t>
                      </a:r>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E19DA65B-7A5B-DD27-CC79-94FEB4726123}"/>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lvl="1">
              <a:defRPr/>
            </a:pPr>
            <a:endParaRPr lang="en-US" sz="1400" dirty="0">
              <a:solidFill>
                <a:schemeClr val="tx1"/>
              </a:solidFill>
            </a:endParaRPr>
          </a:p>
          <a:p>
            <a:pPr lvl="1">
              <a:defRPr/>
            </a:pPr>
            <a:r>
              <a:rPr lang="en-US" sz="1400" dirty="0">
                <a:solidFill>
                  <a:schemeClr val="tx1"/>
                </a:solidFill>
              </a:rPr>
              <a:t>- After teaching a little more, Jesus’ mother and some of his family came but couldn’t get to Jesus because of such a big crowd, and somebody told Jesus about it! Then Jesus declared this statement…</a:t>
            </a:r>
          </a:p>
          <a:p>
            <a:pPr lvl="1">
              <a:defRPr/>
            </a:pPr>
            <a:endParaRPr lang="en-US" sz="1400" dirty="0">
              <a:solidFill>
                <a:schemeClr val="tx1"/>
              </a:solidFill>
            </a:endParaRPr>
          </a:p>
          <a:p>
            <a:pPr lvl="1">
              <a:defRPr/>
            </a:pPr>
            <a:r>
              <a:rPr lang="en-US" sz="1400" b="1" u="sng" dirty="0">
                <a:solidFill>
                  <a:schemeClr val="tx1"/>
                </a:solidFill>
              </a:rPr>
              <a:t>Luke 8:21</a:t>
            </a:r>
            <a:br>
              <a:rPr lang="en-US" sz="1400" dirty="0">
                <a:solidFill>
                  <a:schemeClr val="tx1"/>
                </a:solidFill>
              </a:rPr>
            </a:br>
            <a:r>
              <a:rPr lang="en-US" sz="1400" baseline="30000" dirty="0">
                <a:solidFill>
                  <a:schemeClr val="tx1"/>
                </a:solidFill>
              </a:rPr>
              <a:t>21</a:t>
            </a:r>
            <a:r>
              <a:rPr lang="en-US" sz="1400" dirty="0">
                <a:solidFill>
                  <a:schemeClr val="tx1"/>
                </a:solidFill>
              </a:rPr>
              <a:t> And he answered and said unto them, My mother and my brethren are these which hear the word of God, and do it.</a:t>
            </a:r>
          </a:p>
          <a:p>
            <a:pPr marL="742950" lvl="1" indent="-285750">
              <a:buFont typeface="Arial" panose="020B0604020202020204" pitchFamily="34" charset="0"/>
              <a:buChar char="•"/>
              <a:defRPr/>
            </a:pPr>
            <a:r>
              <a:rPr lang="en-US" sz="1400" dirty="0">
                <a:solidFill>
                  <a:schemeClr val="tx1"/>
                </a:solidFill>
                <a:latin typeface="Aptos" panose="02110004020202020204"/>
              </a:rPr>
              <a:t>Can you say you love Jesus more than your earthly family? Jesus described the type of people that should be your family!</a:t>
            </a:r>
          </a:p>
          <a:p>
            <a:pPr marL="742950" lvl="1" indent="-285750">
              <a:buFont typeface="Arial" panose="020B0604020202020204" pitchFamily="34" charset="0"/>
              <a:buChar char="•"/>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dirty="0">
                <a:solidFill>
                  <a:schemeClr val="tx1"/>
                </a:solidFill>
                <a:latin typeface="Aptos" panose="02110004020202020204"/>
              </a:rPr>
              <a:t>- After a while Jesus and His disciples took a boat ride across a lake, and the wind and waves began to rise and a storm blew in!</a:t>
            </a: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marL="1200150" lvl="2" indent="-285750">
              <a:buFont typeface="Arial" panose="020B0604020202020204" pitchFamily="34" charset="0"/>
              <a:buChar char="•"/>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The storm grew pretty violent to the point they thought their lives were in “jeopardy” so they came to Jesus to awaken Him. (He had fallen asleep)</a:t>
            </a:r>
          </a:p>
          <a:p>
            <a:pPr marL="1200150" lvl="2" indent="-285750">
              <a:buFont typeface="Arial" panose="020B0604020202020204" pitchFamily="34" charset="0"/>
              <a:buChar char="•"/>
              <a:defRPr/>
            </a:pPr>
            <a:r>
              <a:rPr lang="en-US" sz="1400" dirty="0">
                <a:solidFill>
                  <a:schemeClr val="tx1"/>
                </a:solidFill>
                <a:latin typeface="Aptos" panose="02110004020202020204"/>
              </a:rPr>
              <a:t>The disciples tell Jesus that they were perishing, and Jesus rebukes the waves and winds.</a:t>
            </a:r>
          </a:p>
          <a:p>
            <a:pPr marL="1200150" lvl="2" indent="-285750">
              <a:buFont typeface="Arial" panose="020B0604020202020204" pitchFamily="34" charset="0"/>
              <a:buChar char="•"/>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Jesus </a:t>
            </a:r>
            <a:r>
              <a:rPr lang="en-US" sz="1400" dirty="0">
                <a:solidFill>
                  <a:schemeClr val="tx1"/>
                </a:solidFill>
                <a:latin typeface="Aptos" panose="02110004020202020204"/>
              </a:rPr>
              <a:t>asks them “Where is your faith?” which is an extremely relevant question in today’s society. More than a cliché statement, God is very interested in knowing where your faith is.</a:t>
            </a:r>
          </a:p>
          <a:p>
            <a:pPr marL="1200150" lvl="2" indent="-285750">
              <a:buFont typeface="Arial" panose="020B0604020202020204" pitchFamily="34" charset="0"/>
              <a:buChar char="•"/>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marL="742950" lvl="1" indent="-285750">
              <a:buFontTx/>
              <a:buChar char="-"/>
              <a:defRPr/>
            </a:pPr>
            <a:r>
              <a:rPr lang="en-US" sz="1400" dirty="0">
                <a:solidFill>
                  <a:schemeClr val="tx1"/>
                </a:solidFill>
                <a:latin typeface="Aptos" panose="02110004020202020204"/>
              </a:rPr>
              <a:t>When they reach the shore, they arrive in a </a:t>
            </a:r>
            <a:r>
              <a:rPr lang="en-US" sz="1400" dirty="0" err="1">
                <a:solidFill>
                  <a:schemeClr val="tx1"/>
                </a:solidFill>
                <a:latin typeface="Aptos" panose="02110004020202020204"/>
              </a:rPr>
              <a:t>a</a:t>
            </a:r>
            <a:r>
              <a:rPr lang="en-US" sz="1400" dirty="0">
                <a:solidFill>
                  <a:schemeClr val="tx1"/>
                </a:solidFill>
                <a:latin typeface="Aptos" panose="02110004020202020204"/>
              </a:rPr>
              <a:t> region belonging to the Gadarenes (A place called in those days “</a:t>
            </a:r>
            <a:r>
              <a:rPr lang="en-US" sz="1400" dirty="0" err="1">
                <a:solidFill>
                  <a:schemeClr val="tx1"/>
                </a:solidFill>
                <a:latin typeface="Aptos" panose="02110004020202020204"/>
              </a:rPr>
              <a:t>Gedara</a:t>
            </a:r>
            <a:r>
              <a:rPr lang="en-US" sz="1400" dirty="0">
                <a:solidFill>
                  <a:schemeClr val="tx1"/>
                </a:solidFill>
                <a:latin typeface="Aptos" panose="02110004020202020204"/>
              </a:rPr>
              <a:t>”)</a:t>
            </a:r>
          </a:p>
          <a:p>
            <a:pPr marL="742950" lvl="1" indent="-285750">
              <a:buFontTx/>
              <a:buChar char="-"/>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lgn="ctr">
              <a:defRPr/>
            </a:pPr>
            <a:r>
              <a:rPr lang="en-US" sz="1400" b="1" u="sng" dirty="0">
                <a:solidFill>
                  <a:schemeClr val="tx1"/>
                </a:solidFill>
              </a:rPr>
              <a:t>Luke 8:27 </a:t>
            </a:r>
          </a:p>
          <a:p>
            <a:pPr lvl="1" algn="ctr">
              <a:defRPr/>
            </a:pPr>
            <a:r>
              <a:rPr lang="en-US" sz="1400" baseline="30000" dirty="0">
                <a:solidFill>
                  <a:schemeClr val="tx1"/>
                </a:solidFill>
              </a:rPr>
              <a:t>27</a:t>
            </a:r>
            <a:r>
              <a:rPr lang="en-US" sz="1400" dirty="0">
                <a:solidFill>
                  <a:schemeClr val="tx1"/>
                </a:solidFill>
              </a:rPr>
              <a:t> And when he went forth to land, there met him out of the city a certain man, which had devils long time, and ware no clothes, neither abode in any house, but in the tombs.</a:t>
            </a:r>
          </a:p>
          <a:p>
            <a:pPr lvl="1" algn="ctr">
              <a:defRPr/>
            </a:pPr>
            <a:endParaRPr lang="en-US" sz="1400" dirty="0">
              <a:solidFill>
                <a:schemeClr val="tx1"/>
              </a:solidFill>
            </a:endParaRPr>
          </a:p>
          <a:p>
            <a:pPr lvl="1">
              <a:defRPr/>
            </a:pPr>
            <a:r>
              <a:rPr lang="en-US" sz="1400" dirty="0">
                <a:solidFill>
                  <a:schemeClr val="tx1"/>
                </a:solidFill>
                <a:latin typeface="Aptos" panose="02110004020202020204"/>
              </a:rPr>
              <a:t>	- These are the kinds of places and activities associated with demonic forces. In many places we read, where people have bad spirits there is often the removal of clothes! The devil loves indecency!  The possessed man was not able to be content in a home, and was associated with death. Once again, these are the things that can be associated with evil spirits.</a:t>
            </a: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29728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B7EFD-926E-AAF3-741E-CD7B0CF7C7B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E2F89AB-9C71-F10F-9F49-22302C7F9AC1}"/>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6D8226BD-BE7E-9F45-FDCB-6E308686B20D}"/>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latin typeface="Aptos" panose="02110004020202020204"/>
            </a:endParaRPr>
          </a:p>
          <a:p>
            <a:pPr lvl="1">
              <a:defRPr/>
            </a:pPr>
            <a:r>
              <a:rPr lang="en-US" sz="1400" b="1" u="sng" dirty="0">
                <a:solidFill>
                  <a:schemeClr val="tx1"/>
                </a:solidFill>
              </a:rPr>
              <a:t>Luke 8:28-30 </a:t>
            </a:r>
          </a:p>
          <a:p>
            <a:pPr lvl="1" algn="ctr">
              <a:defRPr/>
            </a:pPr>
            <a:r>
              <a:rPr lang="en-US" sz="1200" baseline="30000" dirty="0">
                <a:solidFill>
                  <a:schemeClr val="tx1"/>
                </a:solidFill>
              </a:rPr>
              <a:t>28</a:t>
            </a:r>
            <a:r>
              <a:rPr lang="en-US" sz="1200" dirty="0">
                <a:solidFill>
                  <a:schemeClr val="tx1"/>
                </a:solidFill>
              </a:rPr>
              <a:t> When he saw Jesus, he cried out, and fell down before him, and with a loud voice said, What have I to do with thee, Jesus, thou Son of God most high? I beseech thee, torment me not. </a:t>
            </a:r>
          </a:p>
          <a:p>
            <a:pPr lvl="1" algn="ctr">
              <a:defRPr/>
            </a:pPr>
            <a:r>
              <a:rPr lang="en-US" sz="1200" baseline="30000" dirty="0">
                <a:solidFill>
                  <a:schemeClr val="tx1"/>
                </a:solidFill>
              </a:rPr>
              <a:t>29</a:t>
            </a:r>
            <a:r>
              <a:rPr lang="en-US" sz="1200" dirty="0">
                <a:solidFill>
                  <a:schemeClr val="tx1"/>
                </a:solidFill>
              </a:rPr>
              <a:t> (For he had commanded the unclean spirit to come out of the man. For oftentimes it had caught him: and he was kept bound with chains and in fetters; and he brake the bands, and was driven of the devil into the wilderness.) </a:t>
            </a:r>
          </a:p>
          <a:p>
            <a:pPr lvl="1" algn="ctr">
              <a:defRPr/>
            </a:pPr>
            <a:r>
              <a:rPr lang="en-US" sz="1200" baseline="30000" dirty="0">
                <a:solidFill>
                  <a:schemeClr val="tx1"/>
                </a:solidFill>
              </a:rPr>
              <a:t>30</a:t>
            </a:r>
            <a:r>
              <a:rPr lang="en-US" sz="1200" dirty="0">
                <a:solidFill>
                  <a:schemeClr val="tx1"/>
                </a:solidFill>
              </a:rPr>
              <a:t> And Jesus asked him, saying, What is thy name? And he said, Legion: because many devils were entered into him.</a:t>
            </a:r>
          </a:p>
          <a:p>
            <a:pPr lvl="1" algn="ctr">
              <a:defRPr/>
            </a:pPr>
            <a:endParaRPr lang="en-US" sz="1400" dirty="0">
              <a:solidFill>
                <a:schemeClr val="tx1"/>
              </a:solidFill>
              <a:latin typeface="Aptos" panose="02110004020202020204"/>
            </a:endParaRPr>
          </a:p>
          <a:p>
            <a:pPr marL="742950" lvl="1" indent="-285750" algn="ctr">
              <a:buFont typeface="Arial" panose="020B0604020202020204" pitchFamily="34" charset="0"/>
              <a:buChar char="•"/>
              <a:defRPr/>
            </a:pPr>
            <a:r>
              <a:rPr lang="en-US" sz="1400" dirty="0">
                <a:solidFill>
                  <a:schemeClr val="tx1"/>
                </a:solidFill>
                <a:latin typeface="Aptos" panose="02110004020202020204"/>
              </a:rPr>
              <a:t>Jesus casts out the unclean spirit and the spirits ask Jesus not to be cast into the “deep” (Strongs says that’s a bottomless pit, which is where the devil and his followers are going eventually) and so Jesus allows them to go into a herd of swine and the swine ran out into the sea and were drown.</a:t>
            </a:r>
          </a:p>
          <a:p>
            <a:pPr marL="742950" lvl="1" indent="-285750" algn="ctr">
              <a:buFont typeface="Arial" panose="020B0604020202020204" pitchFamily="34" charset="0"/>
              <a:buChar char="•"/>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lgn="ctr">
              <a:defRPr/>
            </a:pPr>
            <a:r>
              <a:rPr lang="en-US" sz="1400" dirty="0">
                <a:solidFill>
                  <a:schemeClr val="tx1"/>
                </a:solidFill>
              </a:rPr>
              <a:t>Luke 8:35 </a:t>
            </a:r>
          </a:p>
          <a:p>
            <a:pPr lvl="1" algn="ctr">
              <a:defRPr/>
            </a:pPr>
            <a:r>
              <a:rPr lang="en-US" sz="1400" baseline="30000" dirty="0">
                <a:solidFill>
                  <a:schemeClr val="tx1"/>
                </a:solidFill>
              </a:rPr>
              <a:t>35</a:t>
            </a:r>
            <a:r>
              <a:rPr lang="en-US" sz="1400" dirty="0">
                <a:solidFill>
                  <a:schemeClr val="tx1"/>
                </a:solidFill>
              </a:rPr>
              <a:t> Then they went out to see what was done; and came to Jesus, and found the man, out of whom the devils were departed, sitting at the feet of Jesus, clothed, and in his right mind: and they were afraid.</a:t>
            </a:r>
          </a:p>
          <a:p>
            <a:pPr lvl="1" algn="ctr">
              <a:defRPr/>
            </a:pPr>
            <a:b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b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*The people were so amaze</a:t>
            </a:r>
            <a:r>
              <a:rPr lang="en-US" sz="1400" dirty="0">
                <a:solidFill>
                  <a:schemeClr val="tx1"/>
                </a:solidFill>
                <a:latin typeface="Aptos" panose="02110004020202020204"/>
              </a:rPr>
              <a:t>d/frightened by the power of God they asked Jesus to leave their country! The man who had the spirit cast out asked Jesus if he could follow Him, but this is what Jesus replied</a:t>
            </a:r>
          </a:p>
          <a:p>
            <a:pPr lvl="1" algn="ctr">
              <a:defRPr/>
            </a:pPr>
            <a:endParaRPr lang="en-US" sz="1400" dirty="0">
              <a:solidFill>
                <a:schemeClr val="tx1"/>
              </a:solidFill>
            </a:endParaRPr>
          </a:p>
          <a:p>
            <a:pPr lvl="1" algn="ctr">
              <a:defRPr/>
            </a:pPr>
            <a:r>
              <a:rPr lang="en-US" sz="1400" dirty="0">
                <a:solidFill>
                  <a:schemeClr val="tx1"/>
                </a:solidFill>
              </a:rPr>
              <a:t>Luke 8:39 </a:t>
            </a:r>
          </a:p>
          <a:p>
            <a:pPr lvl="1" algn="ctr">
              <a:defRPr/>
            </a:pPr>
            <a:r>
              <a:rPr lang="en-US" sz="1400" baseline="30000" dirty="0">
                <a:solidFill>
                  <a:schemeClr val="tx1"/>
                </a:solidFill>
              </a:rPr>
              <a:t>39</a:t>
            </a:r>
            <a:r>
              <a:rPr lang="en-US" sz="1400" dirty="0">
                <a:solidFill>
                  <a:schemeClr val="tx1"/>
                </a:solidFill>
              </a:rPr>
              <a:t> Return to thine own house, and shew how great things God hath done unto thee. And he went his way, and published throughout the whole city how great things Jesus had done unto him.</a:t>
            </a:r>
          </a:p>
          <a:p>
            <a:pPr lvl="1" algn="ctr">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lgn="ctr">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 God calls us to be a witness to those around us, and often to those of our own home and people that we know and are familiar with! Those in our community.</a:t>
            </a:r>
          </a:p>
        </p:txBody>
      </p:sp>
    </p:spTree>
    <p:extLst>
      <p:ext uri="{BB962C8B-B14F-4D97-AF65-F5344CB8AC3E}">
        <p14:creationId xmlns:p14="http://schemas.microsoft.com/office/powerpoint/2010/main" val="1788031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277E5-C793-5C02-7F8D-73D72841428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BCE1378-9891-60B8-F30D-C4564414E7F4}"/>
              </a:ext>
            </a:extLst>
          </p:cNvPr>
          <p:cNvGraphicFramePr>
            <a:graphicFrameLocks noGrp="1"/>
          </p:cNvGraphicFramePr>
          <p:nvPr>
            <p:extLst>
              <p:ext uri="{D42A27DB-BD31-4B8C-83A1-F6EECF244321}">
                <p14:modId xmlns:p14="http://schemas.microsoft.com/office/powerpoint/2010/main" val="1299471853"/>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dirty="0"/>
                    </a:p>
                  </a:txBody>
                  <a:tcPr/>
                </a:tc>
                <a:extLst>
                  <a:ext uri="{0D108BD9-81ED-4DB2-BD59-A6C34878D82A}">
                    <a16:rowId xmlns:a16="http://schemas.microsoft.com/office/drawing/2014/main" val="766870336"/>
                  </a:ext>
                </a:extLst>
              </a:tr>
              <a:tr h="381000">
                <a:tc>
                  <a:txBody>
                    <a:bodyPr/>
                    <a:lstStyle/>
                    <a:p>
                      <a:endParaRPr lang="en-US" dirty="0"/>
                    </a:p>
                  </a:txBody>
                  <a:tcPr/>
                </a:tc>
                <a:extLst>
                  <a:ext uri="{0D108BD9-81ED-4DB2-BD59-A6C34878D82A}">
                    <a16:rowId xmlns:a16="http://schemas.microsoft.com/office/drawing/2014/main" val="3379980227"/>
                  </a:ext>
                </a:extLst>
              </a:tr>
              <a:tr h="381000">
                <a:tc>
                  <a:txBody>
                    <a:bodyPr/>
                    <a:lstStyle/>
                    <a:p>
                      <a:endParaRPr lang="en-US" dirty="0"/>
                    </a:p>
                  </a:txBody>
                  <a:tcPr/>
                </a:tc>
                <a:extLst>
                  <a:ext uri="{0D108BD9-81ED-4DB2-BD59-A6C34878D82A}">
                    <a16:rowId xmlns:a16="http://schemas.microsoft.com/office/drawing/2014/main" val="2789517113"/>
                  </a:ext>
                </a:extLst>
              </a:tr>
              <a:tr h="381000">
                <a:tc>
                  <a:txBody>
                    <a:bodyPr/>
                    <a:lstStyle/>
                    <a:p>
                      <a:endParaRPr lang="en-US" dirty="0"/>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r>
                        <a:rPr lang="en-US" dirty="0"/>
                        <a:t>Matthew 9:20</a:t>
                      </a:r>
                    </a:p>
                  </a:txBody>
                  <a:tcPr/>
                </a:tc>
                <a:extLst>
                  <a:ext uri="{0D108BD9-81ED-4DB2-BD59-A6C34878D82A}">
                    <a16:rowId xmlns:a16="http://schemas.microsoft.com/office/drawing/2014/main" val="1269953013"/>
                  </a:ext>
                </a:extLst>
              </a:tr>
              <a:tr h="381000">
                <a:tc>
                  <a:txBody>
                    <a:bodyPr/>
                    <a:lstStyle/>
                    <a:p>
                      <a:r>
                        <a:rPr lang="en-US" dirty="0"/>
                        <a:t>Mark 5:25</a:t>
                      </a:r>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r>
                        <a:rPr lang="en-US" dirty="0"/>
                        <a:t>Ezekiel 16:4-6</a:t>
                      </a:r>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r>
                        <a:rPr lang="en-US" dirty="0"/>
                        <a:t>Leviticus 12:1-8</a:t>
                      </a:r>
                    </a:p>
                  </a:txBody>
                  <a:tcPr/>
                </a:tc>
                <a:extLst>
                  <a:ext uri="{0D108BD9-81ED-4DB2-BD59-A6C34878D82A}">
                    <a16:rowId xmlns:a16="http://schemas.microsoft.com/office/drawing/2014/main" val="2362384466"/>
                  </a:ext>
                </a:extLst>
              </a:tr>
              <a:tr h="381000">
                <a:tc>
                  <a:txBody>
                    <a:bodyPr/>
                    <a:lstStyle/>
                    <a:p>
                      <a:r>
                        <a:rPr lang="en-US" dirty="0"/>
                        <a:t>Leviticus 15:19-20,25-28</a:t>
                      </a:r>
                    </a:p>
                  </a:txBody>
                  <a:tcPr/>
                </a:tc>
                <a:extLst>
                  <a:ext uri="{0D108BD9-81ED-4DB2-BD59-A6C34878D82A}">
                    <a16:rowId xmlns:a16="http://schemas.microsoft.com/office/drawing/2014/main" val="1023263475"/>
                  </a:ext>
                </a:extLst>
              </a:tr>
              <a:tr h="381000">
                <a:tc>
                  <a:txBody>
                    <a:bodyPr/>
                    <a:lstStyle/>
                    <a:p>
                      <a:r>
                        <a:rPr lang="en-US"/>
                        <a:t>* Leviticus 17:11</a:t>
                      </a:r>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BF1BD5FE-AD75-ABD8-417C-F6C9506E468C}"/>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8:40-56</a:t>
            </a:r>
          </a:p>
          <a:p>
            <a:pPr lvl="1" algn="ctr">
              <a:defRPr/>
            </a:pPr>
            <a:r>
              <a:rPr lang="en-US" sz="1400" b="1" u="sng" dirty="0">
                <a:solidFill>
                  <a:schemeClr val="tx1"/>
                </a:solidFill>
              </a:rPr>
              <a:t>Luke 8:40</a:t>
            </a:r>
            <a:br>
              <a:rPr lang="en-US" sz="1400" dirty="0">
                <a:solidFill>
                  <a:schemeClr val="tx1"/>
                </a:solidFill>
              </a:rPr>
            </a:br>
            <a:r>
              <a:rPr lang="en-US" sz="1400" baseline="30000" dirty="0">
                <a:solidFill>
                  <a:schemeClr val="tx1"/>
                </a:solidFill>
              </a:rPr>
              <a:t>40</a:t>
            </a:r>
            <a:r>
              <a:rPr lang="en-US" sz="1400" dirty="0">
                <a:solidFill>
                  <a:schemeClr val="tx1"/>
                </a:solidFill>
              </a:rPr>
              <a:t> And it came to pass, that, when Jesus was returned, the people gladly received him: for they were all waiting for him.</a:t>
            </a:r>
            <a:endParaRPr kumimoji="0" lang="en-US" sz="1400" i="0" strike="noStrike" kern="1200" cap="none" spc="0" normalizeH="0" baseline="0" noProof="0" dirty="0">
              <a:ln>
                <a:noFill/>
              </a:ln>
              <a:solidFill>
                <a:schemeClr val="tx1"/>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ptos" panose="02110004020202020204"/>
            </a:endParaRP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A ruler of a synagogue named Jairus falls before Jesus’ feet asking Him to come to his house on behalf of his dying 12 year old daughter! There was a large crowd that was undoubtedly jostling Jesus, and in the midst of this request (and certainly there were many others) a woman had pressed her way through the crowd to touch Jesus… (we’ll come back to Jairus later…)</a:t>
            </a:r>
          </a:p>
          <a:p>
            <a:pPr marL="742950" marR="0" lvl="1" indent="-285750" algn="l" defTabSz="914400" rtl="0" eaLnBrk="1" fontAlgn="auto" latinLnBrk="0" hangingPunct="1">
              <a:lnSpc>
                <a:spcPct val="100000"/>
              </a:lnSpc>
              <a:spcBef>
                <a:spcPts val="0"/>
              </a:spcBef>
              <a:spcAft>
                <a:spcPts val="0"/>
              </a:spcAft>
              <a:buClrTx/>
              <a:buSzTx/>
              <a:buFontTx/>
              <a:buChar char="-"/>
              <a:tabLst/>
              <a:defRPr/>
            </a:pPr>
            <a:endParaRPr kumimoji="0" lang="en-US" sz="1400" i="0" strike="noStrike" kern="1200" cap="none" spc="0" normalizeH="0" baseline="0" noProof="0" dirty="0">
              <a:ln>
                <a:noFill/>
              </a:ln>
              <a:solidFill>
                <a:schemeClr val="tx1"/>
              </a:solidFill>
              <a:effectLst/>
              <a:uLnTx/>
              <a:uFillTx/>
              <a:latin typeface="Aptos" panose="02110004020202020204"/>
              <a:ea typeface="+mn-ea"/>
              <a:cs typeface="+mn-cs"/>
            </a:endParaRPr>
          </a:p>
          <a:p>
            <a:pPr lvl="1" algn="ctr">
              <a:defRPr/>
            </a:pPr>
            <a:r>
              <a:rPr lang="en-US" sz="1400" b="1" u="sng" dirty="0">
                <a:solidFill>
                  <a:schemeClr val="tx1"/>
                </a:solidFill>
              </a:rPr>
              <a:t>Luke 8:43</a:t>
            </a:r>
            <a:br>
              <a:rPr lang="en-US" sz="1400" dirty="0">
                <a:solidFill>
                  <a:schemeClr val="tx1"/>
                </a:solidFill>
              </a:rPr>
            </a:br>
            <a:r>
              <a:rPr lang="en-US" sz="1400" baseline="30000" dirty="0">
                <a:solidFill>
                  <a:schemeClr val="tx1"/>
                </a:solidFill>
              </a:rPr>
              <a:t>43</a:t>
            </a:r>
            <a:r>
              <a:rPr lang="en-US" sz="1400" dirty="0">
                <a:solidFill>
                  <a:schemeClr val="tx1"/>
                </a:solidFill>
              </a:rPr>
              <a:t> And a woman having an issue of blood twelve years, which had spent all her living upon physicians, neither could be healed of any,</a:t>
            </a:r>
          </a:p>
          <a:p>
            <a:pPr lvl="1" algn="ctr">
              <a:defRPr/>
            </a:pPr>
            <a:endParaRPr kumimoji="0" lang="en-US" sz="1400" i="0" strike="noStrike" kern="1200" cap="none" spc="0" normalizeH="0" baseline="0" noProof="0" dirty="0">
              <a:ln>
                <a:noFill/>
              </a:ln>
              <a:solidFill>
                <a:schemeClr val="tx1"/>
              </a:solidFill>
              <a:effectLst/>
              <a:uLnTx/>
              <a:uFillTx/>
              <a:latin typeface="Aptos" panose="02110004020202020204"/>
              <a:ea typeface="+mn-ea"/>
              <a:cs typeface="+mn-cs"/>
            </a:endParaRPr>
          </a:p>
          <a:p>
            <a:pPr marR="0" lvl="1" algn="ctr"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 This account happens in the gospels of Mark and Matthew also, but Luke notates that she had “spent all her living upon physicians, neither could be healed of any”. Is this perhaps because he was tied in with the professional medical community? (Luke being a physician)</a:t>
            </a:r>
          </a:p>
          <a:p>
            <a:pPr marR="0" lvl="1" algn="ctr" defTabSz="914400" rtl="0" eaLnBrk="1" fontAlgn="auto" latinLnBrk="0" hangingPunct="1">
              <a:lnSpc>
                <a:spcPct val="100000"/>
              </a:lnSpc>
              <a:spcBef>
                <a:spcPts val="0"/>
              </a:spcBef>
              <a:spcAft>
                <a:spcPts val="0"/>
              </a:spcAft>
              <a:buClrTx/>
              <a:buSzTx/>
              <a:tabLst/>
              <a:defRPr/>
            </a:pPr>
            <a:endParaRPr kumimoji="0" lang="en-US" sz="1400" i="0" strike="noStrike" kern="1200" cap="none" spc="0" normalizeH="0" baseline="0" noProof="0" dirty="0">
              <a:ln>
                <a:noFill/>
              </a:ln>
              <a:solidFill>
                <a:prstClr val="black"/>
              </a:solidFill>
              <a:effectLst/>
              <a:uLnTx/>
              <a:uFillTx/>
              <a:latin typeface="Aptos" panose="02110004020202020204"/>
              <a:ea typeface="+mn-ea"/>
              <a:cs typeface="+mn-cs"/>
            </a:endParaRPr>
          </a:p>
          <a:p>
            <a:pPr marL="742950" marR="0" lvl="1"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i="0" strike="noStrike" kern="1200" cap="none" spc="0" normalizeH="0" baseline="0" noProof="0" dirty="0">
                <a:ln>
                  <a:noFill/>
                </a:ln>
                <a:solidFill>
                  <a:prstClr val="black"/>
                </a:solidFill>
                <a:effectLst/>
                <a:uLnTx/>
                <a:uFillTx/>
                <a:latin typeface="Aptos" panose="02110004020202020204"/>
                <a:ea typeface="+mn-ea"/>
                <a:cs typeface="+mn-cs"/>
              </a:rPr>
              <a:t>This is very applicable in our spiritual life. People often look for the solution from “professionals” in life, and often put all their time, energy, and resources into it. </a:t>
            </a:r>
            <a:r>
              <a:rPr lang="en-US" sz="1400" dirty="0">
                <a:solidFill>
                  <a:prstClr val="black"/>
                </a:solidFill>
                <a:latin typeface="Aptos" panose="02110004020202020204"/>
              </a:rPr>
              <a:t>God told Ezekiel that Israel was “polluted in thine own blood” and it was God that came along and told them to live! God is very interested in our salvation and well being!</a:t>
            </a:r>
          </a:p>
          <a:p>
            <a:pPr marL="742950" marR="0" lvl="1"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dirty="0">
              <a:solidFill>
                <a:prstClr val="black"/>
              </a:solidFill>
              <a:latin typeface="Aptos" panose="02110004020202020204"/>
            </a:endParaRPr>
          </a:p>
          <a:p>
            <a:pPr marL="742950" marR="0" lvl="1" indent="-285750"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This woman had no control over her problem.</a:t>
            </a:r>
          </a:p>
          <a:p>
            <a:pPr marL="742950" marR="0" lvl="1" indent="-285750"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This woman was considered unclean, and anything she touched also unclean.</a:t>
            </a:r>
          </a:p>
          <a:p>
            <a:pPr marL="742950" marR="0" lvl="1" indent="-285750"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This condition separated her from those things in life she was close to.</a:t>
            </a:r>
          </a:p>
          <a:p>
            <a:pPr marL="742950" marR="0" lvl="1" indent="-285750"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Her faith and perseverance against adversity (including her own trepidation) made it possible for her to come into contact with the healer! Her “blood disease” was taken care of!</a:t>
            </a:r>
          </a:p>
          <a:p>
            <a:pPr marL="742950" marR="0" lvl="1" indent="-285750" defTabSz="914400" rtl="0" eaLnBrk="1" fontAlgn="auto" latinLnBrk="0" hangingPunct="1">
              <a:lnSpc>
                <a:spcPct val="100000"/>
              </a:lnSpc>
              <a:spcBef>
                <a:spcPts val="0"/>
              </a:spcBef>
              <a:spcAft>
                <a:spcPts val="0"/>
              </a:spcAft>
              <a:buClrTx/>
              <a:buSzTx/>
              <a:buFontTx/>
              <a:buChar char="-"/>
              <a:tabLst/>
              <a:defRPr/>
            </a:pPr>
            <a:r>
              <a:rPr lang="en-US" sz="1400" dirty="0">
                <a:solidFill>
                  <a:prstClr val="black"/>
                </a:solidFill>
                <a:latin typeface="Aptos" panose="02110004020202020204"/>
              </a:rPr>
              <a:t>Don’t spend all you have (time, money, energy, resources, emotion) on your own abilities…</a:t>
            </a:r>
          </a:p>
          <a:p>
            <a:pPr marR="0" lvl="1" defTabSz="914400" rtl="0" eaLnBrk="1" fontAlgn="auto" latinLnBrk="0" hangingPunct="1">
              <a:lnSpc>
                <a:spcPct val="100000"/>
              </a:lnSpc>
              <a:spcBef>
                <a:spcPts val="0"/>
              </a:spcBef>
              <a:spcAft>
                <a:spcPts val="0"/>
              </a:spcAft>
              <a:buClrTx/>
              <a:buSzTx/>
              <a:tabLst/>
              <a:defRPr/>
            </a:pPr>
            <a:r>
              <a:rPr lang="en-US" sz="1400" dirty="0">
                <a:solidFill>
                  <a:prstClr val="black"/>
                </a:solidFill>
                <a:latin typeface="Aptos" panose="02110004020202020204"/>
              </a:rPr>
              <a:t>** What are you willing to do to get ahold of something real and life changing? What if it’s “inconvenient”?</a:t>
            </a:r>
          </a:p>
        </p:txBody>
      </p:sp>
    </p:spTree>
    <p:extLst>
      <p:ext uri="{BB962C8B-B14F-4D97-AF65-F5344CB8AC3E}">
        <p14:creationId xmlns:p14="http://schemas.microsoft.com/office/powerpoint/2010/main" val="2791491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6DD95B4-ED8C-3758-AD8E-376A7834B462}"/>
              </a:ext>
            </a:extLst>
          </p:cNvPr>
          <p:cNvGraphicFramePr>
            <a:graphicFrameLocks noGrp="1"/>
          </p:cNvGraphicFramePr>
          <p:nvPr>
            <p:extLst>
              <p:ext uri="{D42A27DB-BD31-4B8C-83A1-F6EECF244321}">
                <p14:modId xmlns:p14="http://schemas.microsoft.com/office/powerpoint/2010/main" val="4140208666"/>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9AC84A8F-167D-11BC-D101-FF8E89F0A73A}"/>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742950" lvl="1" indent="-285750">
              <a:buFont typeface="Arial" panose="020B0604020202020204" pitchFamily="34" charset="0"/>
              <a:buChar char="•"/>
            </a:pPr>
            <a:endParaRPr lang="en-US" sz="1400" dirty="0">
              <a:solidFill>
                <a:schemeClr val="tx1"/>
              </a:solidFill>
            </a:endParaRPr>
          </a:p>
          <a:p>
            <a:pPr marL="742950" lvl="1" indent="-285750">
              <a:buFont typeface="Arial" panose="020B0604020202020204" pitchFamily="34" charset="0"/>
              <a:buChar char="•"/>
            </a:pPr>
            <a:r>
              <a:rPr lang="en-US" sz="1400" dirty="0">
                <a:solidFill>
                  <a:schemeClr val="tx1"/>
                </a:solidFill>
              </a:rPr>
              <a:t>Luke 1:35  And the angel answered and said unto her, The Holy Ghost shall come upon thee, and the power of the Highest shall overshadow thee: therefore also that holy thing which shall be born of thee shall be called the Son of God.</a:t>
            </a:r>
          </a:p>
          <a:p>
            <a:pPr marL="742950" lvl="1" indent="-285750">
              <a:buFont typeface="Arial" panose="020B0604020202020204" pitchFamily="34" charset="0"/>
              <a:buChar char="•"/>
            </a:pPr>
            <a:r>
              <a:rPr lang="en-US" sz="1400" dirty="0">
                <a:solidFill>
                  <a:schemeClr val="tx1"/>
                </a:solidFill>
              </a:rPr>
              <a:t>Mary visits Elisabeth and they rejoice together over the things God was doing.</a:t>
            </a:r>
          </a:p>
          <a:p>
            <a:pPr marL="742950" lvl="1" indent="-285750">
              <a:buFont typeface="Arial" panose="020B0604020202020204" pitchFamily="34" charset="0"/>
              <a:buChar char="•"/>
            </a:pPr>
            <a:endParaRPr lang="en-US" sz="1400" dirty="0">
              <a:solidFill>
                <a:schemeClr val="tx1"/>
              </a:solidFill>
            </a:endParaRPr>
          </a:p>
          <a:p>
            <a:pPr marL="285750" indent="-285750">
              <a:buFont typeface="Arial" panose="020B0604020202020204" pitchFamily="34" charset="0"/>
              <a:buChar char="•"/>
            </a:pPr>
            <a:r>
              <a:rPr lang="en-US" sz="1400" dirty="0">
                <a:solidFill>
                  <a:schemeClr val="tx1"/>
                </a:solidFill>
              </a:rPr>
              <a:t>John the Baptist is born.</a:t>
            </a:r>
          </a:p>
          <a:p>
            <a:pPr marL="742950" lvl="1" indent="-285750">
              <a:buFont typeface="Arial" panose="020B0604020202020204" pitchFamily="34" charset="0"/>
              <a:buChar char="•"/>
            </a:pPr>
            <a:r>
              <a:rPr lang="en-US" sz="1400" dirty="0">
                <a:solidFill>
                  <a:schemeClr val="tx1"/>
                </a:solidFill>
              </a:rPr>
              <a:t>Their family and friends are confused when they want to name him John! It was a little unusual to name him a name that none of their family members had been named before!</a:t>
            </a:r>
          </a:p>
          <a:p>
            <a:pPr marL="742950" lvl="1" indent="-285750">
              <a:buFont typeface="Arial" panose="020B0604020202020204" pitchFamily="34" charset="0"/>
              <a:buChar char="•"/>
            </a:pPr>
            <a:r>
              <a:rPr lang="en-US" sz="1400" dirty="0">
                <a:solidFill>
                  <a:schemeClr val="tx1"/>
                </a:solidFill>
              </a:rPr>
              <a:t>Once Zacharias confirmed his name would be John, the muteness lifted and he could speak.</a:t>
            </a:r>
          </a:p>
          <a:p>
            <a:pPr marL="742950" lvl="1" indent="-285750">
              <a:buFont typeface="Arial" panose="020B0604020202020204" pitchFamily="34" charset="0"/>
              <a:buChar char="•"/>
            </a:pPr>
            <a:r>
              <a:rPr lang="en-US" sz="1400" b="1" u="sng" dirty="0">
                <a:solidFill>
                  <a:schemeClr val="tx1"/>
                </a:solidFill>
              </a:rPr>
              <a:t>Luke 1:80</a:t>
            </a:r>
            <a:r>
              <a:rPr lang="en-US" sz="1400" dirty="0">
                <a:solidFill>
                  <a:schemeClr val="tx1"/>
                </a:solidFill>
              </a:rPr>
              <a:t> And the child grew, and waxed strong in spirit, and was in the deserts till the day of his shewing unto Israel.</a:t>
            </a:r>
          </a:p>
          <a:p>
            <a:pPr marL="285750" indent="-285750">
              <a:buFont typeface="Arial" panose="020B0604020202020204" pitchFamily="34" charset="0"/>
              <a:buChar char="•"/>
            </a:pPr>
            <a:endParaRPr lang="en-US" sz="1400" dirty="0">
              <a:solidFill>
                <a:schemeClr val="tx1"/>
              </a:solidFill>
            </a:endParaRPr>
          </a:p>
        </p:txBody>
      </p:sp>
    </p:spTree>
    <p:extLst>
      <p:ext uri="{BB962C8B-B14F-4D97-AF65-F5344CB8AC3E}">
        <p14:creationId xmlns:p14="http://schemas.microsoft.com/office/powerpoint/2010/main" val="3401142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ABDE8-3576-27CF-19A8-B7D589C92F0A}"/>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1D2C4DC-B50E-AAD2-41DA-637B06C24C49}"/>
              </a:ext>
            </a:extLst>
          </p:cNvPr>
          <p:cNvGraphicFramePr>
            <a:graphicFrameLocks noGrp="1"/>
          </p:cNvGraphicFramePr>
          <p:nvPr>
            <p:extLst>
              <p:ext uri="{D42A27DB-BD31-4B8C-83A1-F6EECF244321}">
                <p14:modId xmlns:p14="http://schemas.microsoft.com/office/powerpoint/2010/main" val="3669466617"/>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r>
                        <a:rPr lang="en-US" dirty="0"/>
                        <a:t>1 John 3:1-2</a:t>
                      </a:r>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dirty="0"/>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4D8B9B37-73C0-B1D8-2161-66A0CF84BFC8}"/>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ptos" panose="02110004020202020204"/>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prstClr val="black"/>
                </a:solidFill>
                <a:latin typeface="Aptos" panose="02110004020202020204"/>
              </a:rPr>
              <a:t>The concept here is that just a small touch from Jesus will make life changing results!</a:t>
            </a:r>
          </a:p>
          <a:p>
            <a:pPr marL="1200150" lvl="2" indent="-285750">
              <a:buFontTx/>
              <a:buChar char="-"/>
              <a:defRPr/>
            </a:pPr>
            <a:r>
              <a:rPr lang="en-US" sz="1400" dirty="0">
                <a:solidFill>
                  <a:prstClr val="black"/>
                </a:solidFill>
                <a:latin typeface="Aptos" panose="02110004020202020204"/>
              </a:rPr>
              <a:t>She touches the hem of His garment and receives her healing.</a:t>
            </a:r>
          </a:p>
          <a:p>
            <a:pPr marL="1200150" lvl="2" indent="-285750">
              <a:buFontTx/>
              <a:buChar char="-"/>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stops in </a:t>
            </a:r>
            <a:r>
              <a:rPr lang="en-US" sz="1400" dirty="0">
                <a:solidFill>
                  <a:prstClr val="black"/>
                </a:solidFill>
                <a:latin typeface="Aptos" panose="02110004020202020204"/>
              </a:rPr>
              <a:t>His tracks (because this kind of faith and perseverance get’s His attention) and asks who touched Him. Peter and the disciples are kind of baffled because of the multitude of people pressing against them… but God realizes when someone with faith touches Him! She gets called out before Jesus and explains what had happened to her (a lesson to give glory to God and let others know what God has done for you, even if you’re intimid</a:t>
            </a:r>
            <a:r>
              <a:rPr lang="en-US" sz="1400" dirty="0">
                <a:solidFill>
                  <a:schemeClr val="tx1"/>
                </a:solidFill>
                <a:latin typeface="Aptos" panose="02110004020202020204"/>
              </a:rPr>
              <a:t>ated!)</a:t>
            </a:r>
          </a:p>
          <a:p>
            <a:pPr lvl="2" algn="ctr">
              <a:defRPr/>
            </a:pPr>
            <a:r>
              <a:rPr lang="en-US" sz="1400" b="1" u="sng" dirty="0">
                <a:solidFill>
                  <a:schemeClr val="tx1"/>
                </a:solidFill>
              </a:rPr>
              <a:t>Luke 8:48</a:t>
            </a:r>
            <a:br>
              <a:rPr lang="en-US" sz="1400" dirty="0">
                <a:solidFill>
                  <a:schemeClr val="tx1"/>
                </a:solidFill>
              </a:rPr>
            </a:br>
            <a:r>
              <a:rPr lang="en-US" sz="1400" baseline="30000" dirty="0">
                <a:solidFill>
                  <a:schemeClr val="tx1"/>
                </a:solidFill>
              </a:rPr>
              <a:t>48</a:t>
            </a:r>
            <a:r>
              <a:rPr lang="en-US" sz="1400" dirty="0">
                <a:solidFill>
                  <a:schemeClr val="tx1"/>
                </a:solidFill>
              </a:rPr>
              <a:t> And he said unto her, Daughter, be of good comfort: thy faith hath made thee whole; go in peace.</a:t>
            </a:r>
          </a:p>
          <a:p>
            <a:pPr lvl="2" algn="ctr">
              <a:defRPr/>
            </a:pPr>
            <a:r>
              <a:rPr lang="en-US" sz="1400" dirty="0">
                <a:solidFill>
                  <a:schemeClr val="tx1"/>
                </a:solidFill>
              </a:rPr>
              <a:t>(I love the fact Jesus refers to her as a child. When we have our blood issue resolved, we can become God’s children too!)</a:t>
            </a:r>
          </a:p>
          <a:p>
            <a:pPr lvl="2" algn="ctr">
              <a:defRPr/>
            </a:pPr>
            <a:endParaRPr lang="en-US" sz="1400" dirty="0">
              <a:solidFill>
                <a:schemeClr val="tx1"/>
              </a:solidFill>
            </a:endParaRPr>
          </a:p>
          <a:p>
            <a:pPr lvl="2" algn="ctr">
              <a:defRPr/>
            </a:pPr>
            <a:r>
              <a:rPr lang="en-US" sz="1400" dirty="0">
                <a:solidFill>
                  <a:schemeClr val="tx1"/>
                </a:solidFill>
              </a:rPr>
              <a:t>**  Okay so remember Jairus? This all happened after Jairus had asked Jesus to come to his home to heal his daughter…</a:t>
            </a:r>
          </a:p>
          <a:p>
            <a:pPr lvl="2" algn="ctr">
              <a:defRPr/>
            </a:pPr>
            <a:r>
              <a:rPr lang="en-US" sz="1400" b="1" u="sng">
                <a:solidFill>
                  <a:schemeClr val="tx1"/>
                </a:solidFill>
              </a:rPr>
              <a:t>Luke </a:t>
            </a:r>
            <a:r>
              <a:rPr lang="en-US" sz="1400" b="1" u="sng" dirty="0">
                <a:solidFill>
                  <a:schemeClr val="tx1"/>
                </a:solidFill>
              </a:rPr>
              <a:t>8:49-50</a:t>
            </a:r>
            <a:br>
              <a:rPr lang="en-US" sz="1400" b="1" u="sng" dirty="0">
                <a:solidFill>
                  <a:schemeClr val="tx1"/>
                </a:solidFill>
              </a:rPr>
            </a:br>
            <a:r>
              <a:rPr lang="en-US" sz="1400" baseline="30000" dirty="0">
                <a:solidFill>
                  <a:schemeClr val="tx1"/>
                </a:solidFill>
              </a:rPr>
              <a:t>49</a:t>
            </a:r>
            <a:r>
              <a:rPr lang="en-US" sz="1400" dirty="0">
                <a:solidFill>
                  <a:schemeClr val="tx1"/>
                </a:solidFill>
              </a:rPr>
              <a:t> While he yet </a:t>
            </a:r>
            <a:r>
              <a:rPr lang="en-US" sz="1400" dirty="0" err="1">
                <a:solidFill>
                  <a:schemeClr val="tx1"/>
                </a:solidFill>
              </a:rPr>
              <a:t>spake</a:t>
            </a:r>
            <a:r>
              <a:rPr lang="en-US" sz="1400" dirty="0">
                <a:solidFill>
                  <a:schemeClr val="tx1"/>
                </a:solidFill>
              </a:rPr>
              <a:t>, there cometh one from the ruler of the synagogue's house, saying to him, Thy daughter is dead; trouble not the Master. </a:t>
            </a:r>
          </a:p>
          <a:p>
            <a:pPr lvl="2" algn="ctr">
              <a:defRPr/>
            </a:pPr>
            <a:r>
              <a:rPr lang="en-US" sz="1400" baseline="30000" dirty="0">
                <a:solidFill>
                  <a:schemeClr val="tx1"/>
                </a:solidFill>
              </a:rPr>
              <a:t>50</a:t>
            </a:r>
            <a:r>
              <a:rPr lang="en-US" sz="1400" dirty="0">
                <a:solidFill>
                  <a:schemeClr val="tx1"/>
                </a:solidFill>
              </a:rPr>
              <a:t> But when Jesus heard it, he answered him, saying, Fear not: believe only, and she shall be made whole.</a:t>
            </a:r>
          </a:p>
          <a:p>
            <a:pPr lvl="2" algn="ctr">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*It’s probably real easy to think that God is more concerned about other people’s problems than yours, but God doesn’t forget us in our time of needs. Sometimes he’s just getting ready to show us an amazing miracle! Be patient!</a:t>
            </a:r>
          </a:p>
          <a:p>
            <a:pPr lvl="2" algn="ctr">
              <a:defRPr/>
            </a:pPr>
            <a:r>
              <a:rPr lang="en-US" sz="1400" dirty="0">
                <a:solidFill>
                  <a:schemeClr val="tx1"/>
                </a:solidFill>
                <a:latin typeface="Aptos" panose="02110004020202020204"/>
              </a:rPr>
              <a:t>** Jesus goes to Jairus’ house, and takes the girls parents and Peter, James, and John in with Him.  Jesus tells them all not to weep because she’s just sleeping.</a:t>
            </a:r>
          </a:p>
          <a:p>
            <a:pPr lvl="2" algn="ctr">
              <a:defRPr/>
            </a:pPr>
            <a:r>
              <a:rPr lang="en-US" sz="1400" dirty="0">
                <a:solidFill>
                  <a:schemeClr val="tx1"/>
                </a:solidFill>
                <a:latin typeface="Aptos" panose="02110004020202020204"/>
              </a:rPr>
              <a:t>** They do something very uncharacteristic (in my view) and it says they “laughed Him to scorn”… which seems very inappropriate considering the circumstances… but Jesus is in control and takes her by the hand and tells her to arise! The parents are understandably astonished.</a:t>
            </a:r>
          </a:p>
          <a:p>
            <a:pPr lvl="2" algn="ctr">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 Lesson? When Jesus says something, you better believe it’s going to happen!</a:t>
            </a:r>
          </a:p>
        </p:txBody>
      </p:sp>
    </p:spTree>
    <p:extLst>
      <p:ext uri="{BB962C8B-B14F-4D97-AF65-F5344CB8AC3E}">
        <p14:creationId xmlns:p14="http://schemas.microsoft.com/office/powerpoint/2010/main" val="2800965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DB27D-3BD4-A613-6971-5E6691CD9EA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3DCBCDE-DC79-A231-D726-4A11A471D102}"/>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C1729CA4-981E-7799-3B3D-F77653C37CA5}"/>
              </a:ext>
            </a:extLst>
          </p:cNvPr>
          <p:cNvSpPr/>
          <p:nvPr/>
        </p:nvSpPr>
        <p:spPr>
          <a:xfrm>
            <a:off x="0" y="6485"/>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lvl="1">
              <a:defRPr/>
            </a:pPr>
            <a:r>
              <a:rPr lang="en-US" sz="1400" b="1" u="sng" dirty="0">
                <a:solidFill>
                  <a:prstClr val="black"/>
                </a:solidFill>
                <a:highlight>
                  <a:srgbClr val="FFFF00"/>
                </a:highlight>
              </a:rPr>
              <a:t>Chapter 9: Sending the apostles, healings, and teachings!</a:t>
            </a:r>
          </a:p>
          <a:p>
            <a:pPr lvl="1">
              <a:defRPr/>
            </a:pPr>
            <a:endParaRPr lang="en-US" sz="1400" b="1" u="sng" dirty="0">
              <a:solidFill>
                <a:prstClr val="black"/>
              </a:solidFill>
              <a:highlight>
                <a:srgbClr val="FFFF00"/>
              </a:highlight>
            </a:endParaRPr>
          </a:p>
          <a:p>
            <a:pPr lvl="1">
              <a:defRPr/>
            </a:pPr>
            <a:r>
              <a:rPr lang="en-US" sz="1400" dirty="0">
                <a:solidFill>
                  <a:prstClr val="black"/>
                </a:solidFill>
              </a:rPr>
              <a:t>Jesus calls His 12 handpicked disciples together and sends them out to preach the gospel and heal the sick:</a:t>
            </a:r>
            <a:endParaRPr lang="en-US" sz="1400" dirty="0">
              <a:solidFill>
                <a:schemeClr val="tx1"/>
              </a:solidFill>
            </a:endParaRPr>
          </a:p>
          <a:p>
            <a:pPr lvl="1">
              <a:defRPr/>
            </a:pPr>
            <a:endParaRPr lang="en-US" sz="1400" dirty="0">
              <a:solidFill>
                <a:schemeClr val="tx1"/>
              </a:solidFill>
            </a:endParaRPr>
          </a:p>
          <a:p>
            <a:pPr lvl="1">
              <a:defRPr/>
            </a:pPr>
            <a:r>
              <a:rPr lang="en-US" sz="1400" b="1" u="sng" dirty="0">
                <a:solidFill>
                  <a:schemeClr val="tx1"/>
                </a:solidFill>
              </a:rPr>
              <a:t>Luke 9:3-5</a:t>
            </a:r>
            <a:br>
              <a:rPr lang="en-US" sz="1400" dirty="0">
                <a:solidFill>
                  <a:schemeClr val="tx1"/>
                </a:solidFill>
              </a:rPr>
            </a:br>
            <a:r>
              <a:rPr lang="en-US" sz="1400" baseline="30000" dirty="0">
                <a:solidFill>
                  <a:schemeClr val="tx1"/>
                </a:solidFill>
              </a:rPr>
              <a:t>3</a:t>
            </a:r>
            <a:r>
              <a:rPr lang="en-US" sz="1400" dirty="0">
                <a:solidFill>
                  <a:schemeClr val="tx1"/>
                </a:solidFill>
              </a:rPr>
              <a:t> And he said unto them, Take nothing for your journey, neither staves, nor scrip, neither bread, neither money; neither have two coats apiece. </a:t>
            </a:r>
          </a:p>
          <a:p>
            <a:pPr lvl="1">
              <a:defRPr/>
            </a:pPr>
            <a:r>
              <a:rPr lang="en-US" sz="1400" baseline="30000" dirty="0">
                <a:solidFill>
                  <a:schemeClr val="tx1"/>
                </a:solidFill>
              </a:rPr>
              <a:t>4</a:t>
            </a:r>
            <a:r>
              <a:rPr lang="en-US" sz="1400" dirty="0">
                <a:solidFill>
                  <a:schemeClr val="tx1"/>
                </a:solidFill>
              </a:rPr>
              <a:t> And whatsoever house ye enter into, there abide, and thence depart. </a:t>
            </a:r>
          </a:p>
          <a:p>
            <a:pPr lvl="1">
              <a:defRPr/>
            </a:pPr>
            <a:r>
              <a:rPr lang="en-US" sz="1400" baseline="30000" dirty="0">
                <a:solidFill>
                  <a:schemeClr val="tx1"/>
                </a:solidFill>
              </a:rPr>
              <a:t>5</a:t>
            </a:r>
            <a:r>
              <a:rPr lang="en-US" sz="1400" dirty="0">
                <a:solidFill>
                  <a:schemeClr val="tx1"/>
                </a:solidFill>
              </a:rPr>
              <a:t> And whosoever will not receive you, when ye go out of that city, shake off the very dust from your feet for a testimony against them.</a:t>
            </a:r>
          </a:p>
          <a:p>
            <a:pPr lvl="1">
              <a:defRPr/>
            </a:pPr>
            <a:endParaRPr lang="en-US" sz="1400" dirty="0">
              <a:solidFill>
                <a:schemeClr val="tx1"/>
              </a:solidFill>
            </a:endParaRPr>
          </a:p>
          <a:p>
            <a:pPr marL="742950" lvl="1" indent="-285750">
              <a:buFont typeface="Arial" panose="020B0604020202020204" pitchFamily="34" charset="0"/>
              <a:buChar char="•"/>
              <a:defRPr/>
            </a:pPr>
            <a:r>
              <a:rPr lang="en-US" sz="1400" dirty="0">
                <a:solidFill>
                  <a:schemeClr val="tx1"/>
                </a:solidFill>
              </a:rPr>
              <a:t>Couple lessons here, preaching the gospel is an endeavor based in faith. It’s not a career choice or financial generating corporation. It’s a calling, and it’s not something to be taken lightly.</a:t>
            </a:r>
          </a:p>
          <a:p>
            <a:pPr marL="742950" lvl="1" indent="-285750">
              <a:buFont typeface="Arial" panose="020B0604020202020204" pitchFamily="34" charset="0"/>
              <a:buChar char="•"/>
              <a:defRPr/>
            </a:pPr>
            <a:r>
              <a:rPr lang="en-US" sz="1400" dirty="0">
                <a:solidFill>
                  <a:schemeClr val="tx1"/>
                </a:solidFill>
              </a:rPr>
              <a:t>Jesus told His disciples to preach, but to go where they were accepted. God is a gentleman and He will not impose His will on you if you don’t want it. I’m not going to go to a place where people don’t want me to be. If people are interested in what we have, then I’m happy to share it!</a:t>
            </a:r>
          </a:p>
          <a:p>
            <a:pPr marL="742950" lvl="1" indent="-285750">
              <a:buFont typeface="Arial" panose="020B0604020202020204" pitchFamily="34" charset="0"/>
              <a:buChar char="•"/>
              <a:defRPr/>
            </a:pPr>
            <a:r>
              <a:rPr lang="en-US" sz="1400" dirty="0">
                <a:solidFill>
                  <a:schemeClr val="tx1"/>
                </a:solidFill>
              </a:rPr>
              <a:t>Jesus told them if they’re not going to accept you, then dust off your shoes and leave, knowing you were willing and tried. There may come a time where the people will regret the choices they’ve made.</a:t>
            </a:r>
          </a:p>
          <a:p>
            <a:pPr marL="742950" lvl="1" indent="-285750">
              <a:buFont typeface="Arial" panose="020B0604020202020204" pitchFamily="34" charset="0"/>
              <a:buChar char="•"/>
              <a:defRPr/>
            </a:pPr>
            <a:endParaRPr lang="en-US" sz="1400" dirty="0">
              <a:solidFill>
                <a:schemeClr val="tx1"/>
              </a:solidFill>
            </a:endParaRPr>
          </a:p>
          <a:p>
            <a:pPr lvl="1">
              <a:defRPr/>
            </a:pPr>
            <a:r>
              <a:rPr lang="en-US" sz="1400" dirty="0">
                <a:solidFill>
                  <a:schemeClr val="tx1"/>
                </a:solidFill>
              </a:rPr>
              <a:t>The disciples go out and preach in the surrounding towns, and during this time Luke notes that Herod becomes “perplexed” because people were saying John the Baptist had risen from the dead! Obviously, this is a sensitive subject to Herod given his history… Some said that Elijah had risen again or one of the old prophets. Herod was curious and wanted to see who this “great prophet” was…</a:t>
            </a:r>
          </a:p>
          <a:p>
            <a:pPr lvl="1">
              <a:defRPr/>
            </a:pPr>
            <a:endParaRPr lang="en-US" sz="1400" dirty="0">
              <a:solidFill>
                <a:schemeClr val="tx1"/>
              </a:solidFill>
            </a:endParaRPr>
          </a:p>
          <a:p>
            <a:pPr lvl="1">
              <a:defRPr/>
            </a:pPr>
            <a:r>
              <a:rPr lang="en-US" sz="1400" dirty="0">
                <a:solidFill>
                  <a:schemeClr val="tx1"/>
                </a:solidFill>
              </a:rPr>
              <a:t>* After this the disciples return from preaching and came and met Jesus in a desert place by the town of Bethsaida. Somehow the people find out this “secret” spot and before you know it a multitude of people have come out to hear Jesus teach and be healed of Him.</a:t>
            </a:r>
          </a:p>
        </p:txBody>
      </p:sp>
    </p:spTree>
    <p:extLst>
      <p:ext uri="{BB962C8B-B14F-4D97-AF65-F5344CB8AC3E}">
        <p14:creationId xmlns:p14="http://schemas.microsoft.com/office/powerpoint/2010/main" val="3360631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7BDA8-3EFC-0051-3DF0-49ABA6DCEC27}"/>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370BA20-1E4C-36FB-DA50-94451A9BBA22}"/>
              </a:ext>
            </a:extLst>
          </p:cNvPr>
          <p:cNvGraphicFramePr>
            <a:graphicFrameLocks noGrp="1"/>
          </p:cNvGraphicFramePr>
          <p:nvPr>
            <p:extLst>
              <p:ext uri="{D42A27DB-BD31-4B8C-83A1-F6EECF244321}">
                <p14:modId xmlns:p14="http://schemas.microsoft.com/office/powerpoint/2010/main" val="3210615624"/>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dirty="0"/>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r>
                        <a:rPr lang="en-US" dirty="0"/>
                        <a:t>John 8:64</a:t>
                      </a:r>
                    </a:p>
                  </a:txBody>
                  <a:tcPr/>
                </a:tc>
                <a:extLst>
                  <a:ext uri="{0D108BD9-81ED-4DB2-BD59-A6C34878D82A}">
                    <a16:rowId xmlns:a16="http://schemas.microsoft.com/office/drawing/2014/main" val="1331245096"/>
                  </a:ext>
                </a:extLst>
              </a:tr>
              <a:tr h="381000">
                <a:tc>
                  <a:txBody>
                    <a:bodyPr/>
                    <a:lstStyle/>
                    <a:p>
                      <a:r>
                        <a:rPr lang="en-US" dirty="0"/>
                        <a:t>Isaiah 43:10-12</a:t>
                      </a:r>
                    </a:p>
                  </a:txBody>
                  <a:tcPr/>
                </a:tc>
                <a:extLst>
                  <a:ext uri="{0D108BD9-81ED-4DB2-BD59-A6C34878D82A}">
                    <a16:rowId xmlns:a16="http://schemas.microsoft.com/office/drawing/2014/main" val="3112204878"/>
                  </a:ext>
                </a:extLst>
              </a:tr>
              <a:tr h="381000">
                <a:tc>
                  <a:txBody>
                    <a:bodyPr/>
                    <a:lstStyle/>
                    <a:p>
                      <a:r>
                        <a:rPr lang="en-US" dirty="0"/>
                        <a:t>John 14:6-11</a:t>
                      </a:r>
                    </a:p>
                  </a:txBody>
                  <a:tcPr/>
                </a:tc>
                <a:extLst>
                  <a:ext uri="{0D108BD9-81ED-4DB2-BD59-A6C34878D82A}">
                    <a16:rowId xmlns:a16="http://schemas.microsoft.com/office/drawing/2014/main" val="2275572102"/>
                  </a:ext>
                </a:extLst>
              </a:tr>
              <a:tr h="381000">
                <a:tc>
                  <a:txBody>
                    <a:bodyPr/>
                    <a:lstStyle/>
                    <a:p>
                      <a:r>
                        <a:rPr lang="en-US" dirty="0"/>
                        <a:t>Philippians 3:10</a:t>
                      </a:r>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8A3DA6F5-92F1-449F-18D6-07C8DB995D50}"/>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300" dirty="0">
                <a:solidFill>
                  <a:prstClr val="black"/>
                </a:solidFill>
              </a:rPr>
              <a:t>Before long, the people begin to get hungry and the disciples tell Jesus to send them away to go buy food, but Jesus tells His disciples to feed them! The disciples are unsure of what to do seeing they only had five loaves and 2 fishes.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prstClr val="black"/>
              </a:solidFill>
              <a:effectLst/>
              <a:uLnTx/>
              <a:uFillTx/>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a:solidFill>
                  <a:prstClr val="black"/>
                </a:solidFill>
              </a:rPr>
              <a:t>Jesus specifically tells them to sit in groups of 50, and Jesus takes the loaves and looks to heaven and breaks the </a:t>
            </a:r>
            <a:r>
              <a:rPr lang="en-US" sz="1300" dirty="0">
                <a:solidFill>
                  <a:schemeClr val="tx1"/>
                </a:solidFill>
              </a:rPr>
              <a:t>bread.</a:t>
            </a:r>
          </a:p>
          <a:p>
            <a:pPr lvl="1">
              <a:defRPr/>
            </a:pPr>
            <a:endParaRPr lang="en-US" sz="1300" b="1" u="sng" dirty="0">
              <a:solidFill>
                <a:schemeClr val="tx1"/>
              </a:solidFill>
            </a:endParaRPr>
          </a:p>
          <a:p>
            <a:pPr lvl="1">
              <a:defRPr/>
            </a:pPr>
            <a:r>
              <a:rPr lang="en-US" sz="1300" b="1" u="sng" dirty="0">
                <a:solidFill>
                  <a:schemeClr val="tx1"/>
                </a:solidFill>
              </a:rPr>
              <a:t>Luke 9:17</a:t>
            </a:r>
            <a:br>
              <a:rPr lang="en-US" sz="1300" b="1" u="sng" dirty="0">
                <a:solidFill>
                  <a:schemeClr val="tx1"/>
                </a:solidFill>
              </a:rPr>
            </a:br>
            <a:r>
              <a:rPr lang="en-US" sz="1300" baseline="30000" dirty="0">
                <a:solidFill>
                  <a:schemeClr val="tx1"/>
                </a:solidFill>
              </a:rPr>
              <a:t>17</a:t>
            </a:r>
            <a:r>
              <a:rPr lang="en-US" sz="1300" dirty="0">
                <a:solidFill>
                  <a:schemeClr val="tx1"/>
                </a:solidFill>
              </a:rPr>
              <a:t> And they did eat, and were all filled: and there was taken up of fragments that remained to them twelve baskets.</a:t>
            </a:r>
          </a:p>
          <a:p>
            <a:pPr lvl="1">
              <a:defRPr/>
            </a:pPr>
            <a:endParaRPr kumimoji="0" lang="en-US" sz="1300" b="0" i="0" u="none" strike="noStrike" kern="1200" cap="none" spc="0" normalizeH="0" baseline="0" noProof="0" dirty="0">
              <a:ln>
                <a:noFill/>
              </a:ln>
              <a:solidFill>
                <a:schemeClr val="tx1"/>
              </a:solidFill>
              <a:effectLst/>
              <a:uLnTx/>
              <a:uFillTx/>
              <a:ea typeface="+mn-ea"/>
              <a:cs typeface="+mn-cs"/>
            </a:endParaRPr>
          </a:p>
          <a:p>
            <a:pPr lvl="1">
              <a:defRPr/>
            </a:pPr>
            <a:endParaRPr kumimoji="0" lang="en-US" sz="1300" b="0" i="0" u="none" strike="noStrike" kern="1200" cap="none" spc="0" normalizeH="0" baseline="0" noProof="0" dirty="0">
              <a:ln>
                <a:noFill/>
              </a:ln>
              <a:solidFill>
                <a:schemeClr val="tx1"/>
              </a:solidFill>
              <a:effectLst/>
              <a:uLnTx/>
              <a:uFillTx/>
              <a:ea typeface="+mn-ea"/>
              <a:cs typeface="+mn-cs"/>
            </a:endParaRPr>
          </a:p>
          <a:p>
            <a:pPr lvl="1">
              <a:defRPr/>
            </a:pPr>
            <a:r>
              <a:rPr lang="en-US" sz="1300" b="1" u="sng" dirty="0">
                <a:solidFill>
                  <a:schemeClr val="tx1"/>
                </a:solidFill>
              </a:rPr>
              <a:t>Luke 9:18</a:t>
            </a:r>
            <a:br>
              <a:rPr lang="en-US" sz="1300" dirty="0">
                <a:solidFill>
                  <a:schemeClr val="tx1"/>
                </a:solidFill>
              </a:rPr>
            </a:br>
            <a:r>
              <a:rPr lang="en-US" sz="1300" baseline="30000" dirty="0">
                <a:solidFill>
                  <a:schemeClr val="tx1"/>
                </a:solidFill>
              </a:rPr>
              <a:t>18</a:t>
            </a:r>
            <a:r>
              <a:rPr lang="en-US" sz="1300" dirty="0">
                <a:solidFill>
                  <a:schemeClr val="tx1"/>
                </a:solidFill>
              </a:rPr>
              <a:t> And it came to pass, as he was alone praying, his disciples were with him: and he asked them, saying, Whom say the people that I am?</a:t>
            </a:r>
          </a:p>
          <a:p>
            <a:pPr lvl="1">
              <a:defRPr/>
            </a:pPr>
            <a:endParaRPr kumimoji="0" lang="en-US" sz="1300" b="0" i="0" u="none" strike="noStrike" kern="1200" cap="none" spc="0" normalizeH="0" baseline="0" noProof="0" dirty="0">
              <a:ln>
                <a:noFill/>
              </a:ln>
              <a:solidFill>
                <a:schemeClr val="tx1"/>
              </a:solidFill>
              <a:effectLst/>
              <a:uLnTx/>
              <a:uFillTx/>
              <a:ea typeface="+mn-ea"/>
              <a:cs typeface="+mn-cs"/>
            </a:endParaRPr>
          </a:p>
          <a:p>
            <a:pPr lvl="1">
              <a:defRPr/>
            </a:pPr>
            <a:r>
              <a:rPr kumimoji="0" lang="en-US" sz="1300" b="0" i="0" u="none" strike="noStrike" kern="1200" cap="none" spc="0" normalizeH="0" baseline="0" noProof="0" dirty="0">
                <a:ln>
                  <a:noFill/>
                </a:ln>
                <a:solidFill>
                  <a:schemeClr val="tx1"/>
                </a:solidFill>
                <a:effectLst/>
                <a:uLnTx/>
                <a:uFillTx/>
                <a:ea typeface="+mn-ea"/>
                <a:cs typeface="+mn-cs"/>
              </a:rPr>
              <a:t>*The disciples respond with </a:t>
            </a:r>
            <a:r>
              <a:rPr lang="en-US" sz="1300" dirty="0">
                <a:solidFill>
                  <a:schemeClr val="tx1"/>
                </a:solidFill>
              </a:rPr>
              <a:t>various prophets, but then Jesus asks a more important questions.</a:t>
            </a:r>
          </a:p>
          <a:p>
            <a:pPr lvl="1">
              <a:defRPr/>
            </a:pPr>
            <a:endParaRPr kumimoji="0" lang="en-US" sz="1300" b="0" i="0" u="none" strike="noStrike" kern="1200" cap="none" spc="0" normalizeH="0" baseline="0" noProof="0" dirty="0">
              <a:ln>
                <a:noFill/>
              </a:ln>
              <a:solidFill>
                <a:schemeClr val="tx1"/>
              </a:solidFill>
              <a:effectLst/>
              <a:uLnTx/>
              <a:uFillTx/>
              <a:ea typeface="+mn-ea"/>
              <a:cs typeface="+mn-cs"/>
            </a:endParaRPr>
          </a:p>
          <a:p>
            <a:pPr lvl="1">
              <a:defRPr/>
            </a:pPr>
            <a:r>
              <a:rPr lang="en-US" sz="1300" dirty="0">
                <a:solidFill>
                  <a:schemeClr val="tx1"/>
                </a:solidFill>
              </a:rPr>
              <a:t>Luke 9:20</a:t>
            </a:r>
            <a:br>
              <a:rPr lang="en-US" sz="1300" dirty="0">
                <a:solidFill>
                  <a:schemeClr val="tx1"/>
                </a:solidFill>
              </a:rPr>
            </a:br>
            <a:r>
              <a:rPr lang="en-US" sz="1300" baseline="30000" dirty="0">
                <a:solidFill>
                  <a:schemeClr val="tx1"/>
                </a:solidFill>
              </a:rPr>
              <a:t>20</a:t>
            </a:r>
            <a:r>
              <a:rPr lang="en-US" sz="1300" dirty="0">
                <a:solidFill>
                  <a:schemeClr val="tx1"/>
                </a:solidFill>
              </a:rPr>
              <a:t> -- He said unto them, But whom say ye that I am? -- Peter answering said, The Christ of God.</a:t>
            </a:r>
          </a:p>
          <a:p>
            <a:pPr lvl="1">
              <a:defRPr/>
            </a:pPr>
            <a:endParaRPr lang="en-US" sz="1300" dirty="0">
              <a:solidFill>
                <a:schemeClr val="tx1"/>
              </a:solidFill>
            </a:endParaRPr>
          </a:p>
          <a:p>
            <a:pPr lvl="1" algn="ctr">
              <a:defRPr/>
            </a:pPr>
            <a:r>
              <a:rPr lang="en-US" sz="1300" b="1" i="1" dirty="0">
                <a:solidFill>
                  <a:schemeClr val="tx1"/>
                </a:solidFill>
              </a:rPr>
              <a:t>** God is very interested in what you think about Him. If you know and understand who He is!</a:t>
            </a:r>
          </a:p>
          <a:p>
            <a:pPr lvl="1">
              <a:defRPr/>
            </a:pPr>
            <a:endParaRPr lang="en-US" sz="1300" b="1" u="sng" dirty="0">
              <a:solidFill>
                <a:schemeClr val="tx1"/>
              </a:solidFill>
            </a:endParaRPr>
          </a:p>
          <a:p>
            <a:pPr lvl="1">
              <a:defRPr/>
            </a:pPr>
            <a:r>
              <a:rPr lang="en-US" sz="1300" b="1" u="sng" dirty="0">
                <a:solidFill>
                  <a:schemeClr val="tx1"/>
                </a:solidFill>
              </a:rPr>
              <a:t>Luke 9:22 *Jesus tells them the things that must soon befall Him.</a:t>
            </a:r>
            <a:br>
              <a:rPr lang="en-US" sz="1300" dirty="0">
                <a:solidFill>
                  <a:schemeClr val="tx1"/>
                </a:solidFill>
              </a:rPr>
            </a:br>
            <a:r>
              <a:rPr lang="en-US" sz="1300" baseline="30000" dirty="0">
                <a:solidFill>
                  <a:schemeClr val="tx1"/>
                </a:solidFill>
              </a:rPr>
              <a:t>22</a:t>
            </a:r>
            <a:r>
              <a:rPr lang="en-US" sz="1300" dirty="0">
                <a:solidFill>
                  <a:schemeClr val="tx1"/>
                </a:solidFill>
              </a:rPr>
              <a:t> Saying, The Son of man must suffer many things, and be rejected of the elders and chief priests and scribes, and be slain, and be raised the third day.</a:t>
            </a:r>
          </a:p>
          <a:p>
            <a:pPr lvl="1">
              <a:defRPr/>
            </a:pPr>
            <a:endParaRPr lang="en-US" sz="1300" dirty="0">
              <a:solidFill>
                <a:schemeClr val="tx1"/>
              </a:solidFill>
            </a:endParaRPr>
          </a:p>
          <a:p>
            <a:pPr lvl="1">
              <a:defRPr/>
            </a:pPr>
            <a:r>
              <a:rPr lang="en-US" sz="1300" b="1" u="sng" dirty="0">
                <a:solidFill>
                  <a:schemeClr val="tx1"/>
                </a:solidFill>
              </a:rPr>
              <a:t>*Jesus teaches them some more important lessons…</a:t>
            </a:r>
          </a:p>
          <a:p>
            <a:pPr lvl="1">
              <a:defRPr/>
            </a:pPr>
            <a:r>
              <a:rPr lang="en-US" sz="1300" baseline="30000" dirty="0">
                <a:solidFill>
                  <a:schemeClr val="tx1"/>
                </a:solidFill>
              </a:rPr>
              <a:t>23</a:t>
            </a:r>
            <a:r>
              <a:rPr lang="en-US" sz="1300" dirty="0">
                <a:solidFill>
                  <a:schemeClr val="tx1"/>
                </a:solidFill>
              </a:rPr>
              <a:t> And he said to them all, If any man will come after me, let him deny himself, and take up his cross daily, and follow me. </a:t>
            </a:r>
          </a:p>
          <a:p>
            <a:pPr lvl="1">
              <a:defRPr/>
            </a:pPr>
            <a:r>
              <a:rPr lang="en-US" sz="1300" baseline="30000" dirty="0">
                <a:solidFill>
                  <a:schemeClr val="tx1"/>
                </a:solidFill>
              </a:rPr>
              <a:t>24</a:t>
            </a:r>
            <a:r>
              <a:rPr lang="en-US" sz="1300" dirty="0">
                <a:solidFill>
                  <a:schemeClr val="tx1"/>
                </a:solidFill>
              </a:rPr>
              <a:t> For whosoever will save his life shall lose it: but whosoever will lose his life for my sake, the same shall save it. </a:t>
            </a:r>
          </a:p>
          <a:p>
            <a:pPr lvl="1">
              <a:defRPr/>
            </a:pPr>
            <a:r>
              <a:rPr lang="en-US" sz="1300" baseline="30000" dirty="0">
                <a:solidFill>
                  <a:schemeClr val="tx1"/>
                </a:solidFill>
              </a:rPr>
              <a:t>25</a:t>
            </a:r>
            <a:r>
              <a:rPr lang="en-US" sz="1300" dirty="0">
                <a:solidFill>
                  <a:schemeClr val="tx1"/>
                </a:solidFill>
              </a:rPr>
              <a:t> For what is a man advantaged, if he gain the whole world, and lose himself, or be cast away?</a:t>
            </a:r>
            <a:endParaRPr kumimoji="0" lang="en-US" sz="1300" b="0" i="0" u="none" strike="noStrike" kern="1200" cap="none" spc="0" normalizeH="0" baseline="0" noProof="0" dirty="0">
              <a:ln>
                <a:noFill/>
              </a:ln>
              <a:solidFill>
                <a:schemeClr val="tx1"/>
              </a:solidFill>
              <a:effectLst/>
              <a:uLnTx/>
              <a:uFillTx/>
              <a:ea typeface="+mn-ea"/>
              <a:cs typeface="+mn-cs"/>
            </a:endParaRPr>
          </a:p>
          <a:p>
            <a:pPr lvl="1">
              <a:defRPr/>
            </a:pPr>
            <a:endParaRPr kumimoji="0" lang="en-US" sz="1400" b="0" i="0" u="none" strike="noStrike" kern="1200" cap="none" spc="0" normalizeH="0" baseline="0" noProof="0" dirty="0">
              <a:ln>
                <a:noFill/>
              </a:ln>
              <a:solidFill>
                <a:schemeClr val="tx1"/>
              </a:solidFill>
              <a:effectLst/>
              <a:uLnTx/>
              <a:uFillTx/>
              <a:ea typeface="+mn-ea"/>
              <a:cs typeface="+mn-cs"/>
            </a:endParaRPr>
          </a:p>
        </p:txBody>
      </p:sp>
      <p:sp>
        <p:nvSpPr>
          <p:cNvPr id="4" name="Rectangle 3">
            <a:extLst>
              <a:ext uri="{FF2B5EF4-FFF2-40B4-BE49-F238E27FC236}">
                <a16:creationId xmlns:a16="http://schemas.microsoft.com/office/drawing/2014/main" id="{018AF264-0350-E79A-D69C-E8CABD9F509D}"/>
              </a:ext>
            </a:extLst>
          </p:cNvPr>
          <p:cNvSpPr/>
          <p:nvPr/>
        </p:nvSpPr>
        <p:spPr>
          <a:xfrm>
            <a:off x="123217" y="2321671"/>
            <a:ext cx="8190689" cy="20103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45027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7507F-2FD5-634C-9AA1-57FEDC3E957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06C9D7B-B726-56D9-55C8-44BB3934968F}"/>
              </a:ext>
            </a:extLst>
          </p:cNvPr>
          <p:cNvGraphicFramePr>
            <a:graphicFrameLocks noGrp="1"/>
          </p:cNvGraphicFramePr>
          <p:nvPr>
            <p:extLst>
              <p:ext uri="{D42A27DB-BD31-4B8C-83A1-F6EECF244321}">
                <p14:modId xmlns:p14="http://schemas.microsoft.com/office/powerpoint/2010/main" val="1195620203"/>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r>
                        <a:rPr lang="en-US" dirty="0"/>
                        <a:t>Zechariah 4:11-14?</a:t>
                      </a:r>
                    </a:p>
                  </a:txBody>
                  <a:tcPr/>
                </a:tc>
                <a:extLst>
                  <a:ext uri="{0D108BD9-81ED-4DB2-BD59-A6C34878D82A}">
                    <a16:rowId xmlns:a16="http://schemas.microsoft.com/office/drawing/2014/main" val="766870336"/>
                  </a:ext>
                </a:extLst>
              </a:tr>
              <a:tr h="381000">
                <a:tc>
                  <a:txBody>
                    <a:bodyPr/>
                    <a:lstStyle/>
                    <a:p>
                      <a:r>
                        <a:rPr lang="en-US" dirty="0"/>
                        <a:t>Revelation 11:3-4</a:t>
                      </a:r>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r>
                        <a:rPr lang="en-US" dirty="0"/>
                        <a:t>Matthew 18:16?</a:t>
                      </a:r>
                    </a:p>
                  </a:txBody>
                  <a:tcPr/>
                </a:tc>
                <a:extLst>
                  <a:ext uri="{0D108BD9-81ED-4DB2-BD59-A6C34878D82A}">
                    <a16:rowId xmlns:a16="http://schemas.microsoft.com/office/drawing/2014/main" val="1323375664"/>
                  </a:ext>
                </a:extLst>
              </a:tr>
              <a:tr h="381000">
                <a:tc>
                  <a:txBody>
                    <a:bodyPr/>
                    <a:lstStyle/>
                    <a:p>
                      <a:r>
                        <a:rPr lang="en-US" dirty="0"/>
                        <a:t>2 Corinthians 13:1?</a:t>
                      </a:r>
                    </a:p>
                  </a:txBody>
                  <a:tcPr/>
                </a:tc>
                <a:extLst>
                  <a:ext uri="{0D108BD9-81ED-4DB2-BD59-A6C34878D82A}">
                    <a16:rowId xmlns:a16="http://schemas.microsoft.com/office/drawing/2014/main" val="1269953013"/>
                  </a:ext>
                </a:extLst>
              </a:tr>
              <a:tr h="381000">
                <a:tc>
                  <a:txBody>
                    <a:bodyPr/>
                    <a:lstStyle/>
                    <a:p>
                      <a:r>
                        <a:rPr lang="en-US" dirty="0"/>
                        <a:t>1 Timothy 5:19?</a:t>
                      </a:r>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E48705D2-DABB-6595-053D-A6AF4FF15DD6}"/>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At around verse 28, Jesus takes Peter, James, and John up to a mountain to pray. Whilst up there praying, Peter, James, and John notice Jesus’ appearance begin to change and glow! Something supernatural was happening! You can imagine the awe and shock of what was taking place. They then notice that Jesus is talking with to men that they somehow know is Elijah and Moses.</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algn="ctr"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ptos" panose="02110004020202020204"/>
              </a:rPr>
              <a:t>(Ever had a dream where you knew what and who people were for no reason? You just knew? Maybe this was the case, and God revealed it to them?)</a:t>
            </a:r>
          </a:p>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457200" marR="0" lvl="1" indent="0"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disciples heard the three of them Jesus’ so</a:t>
            </a: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on to be death.</a:t>
            </a:r>
          </a:p>
          <a:p>
            <a:pPr marL="457200" marR="0" lvl="1" indent="0"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b="1" u="sng" dirty="0">
                <a:solidFill>
                  <a:schemeClr val="tx1"/>
                </a:solidFill>
              </a:rPr>
              <a:t>Luke 9:32</a:t>
            </a:r>
            <a:br>
              <a:rPr lang="en-US" sz="1400" dirty="0">
                <a:solidFill>
                  <a:schemeClr val="tx1"/>
                </a:solidFill>
              </a:rPr>
            </a:br>
            <a:r>
              <a:rPr lang="en-US" sz="1400" baseline="30000" dirty="0">
                <a:solidFill>
                  <a:schemeClr val="tx1"/>
                </a:solidFill>
              </a:rPr>
              <a:t>32</a:t>
            </a:r>
            <a:r>
              <a:rPr lang="en-US" sz="1400" dirty="0">
                <a:solidFill>
                  <a:schemeClr val="tx1"/>
                </a:solidFill>
              </a:rPr>
              <a:t> But Peter and they that were with him were heavy with sleep: and when they were awake, they saw his glory, and the two men that stood with him.</a:t>
            </a:r>
          </a:p>
          <a:p>
            <a:pPr marL="742950" lvl="1" indent="-285750">
              <a:buFont typeface="Arial" panose="020B0604020202020204" pitchFamily="34" charset="0"/>
              <a:buChar char="•"/>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I find it interesting whenever Jesus was praying the disciples seemed to fall asleep… But also I think that if it was only one disciple that went with Jesus, people would question the authenticity of the event, however Peter, James, and John all three bare witness of this extraordinary event!</a:t>
            </a:r>
          </a:p>
          <a:p>
            <a:pPr lvl="1">
              <a:defRPr/>
            </a:pPr>
            <a:endParaRPr lang="en-US" sz="1400" dirty="0">
              <a:solidFill>
                <a:schemeClr val="tx1"/>
              </a:solidFill>
            </a:endParaRPr>
          </a:p>
          <a:p>
            <a:pPr lvl="1">
              <a:defRPr/>
            </a:pPr>
            <a:r>
              <a:rPr lang="en-US" sz="1400" b="1" u="sng" dirty="0">
                <a:solidFill>
                  <a:schemeClr val="tx1"/>
                </a:solidFill>
              </a:rPr>
              <a:t>Luke 9:35</a:t>
            </a:r>
            <a:br>
              <a:rPr lang="en-US" sz="1400" b="1" u="sng" dirty="0">
                <a:solidFill>
                  <a:schemeClr val="tx1"/>
                </a:solidFill>
              </a:rPr>
            </a:br>
            <a:r>
              <a:rPr lang="en-US" sz="1400" baseline="30000" dirty="0">
                <a:solidFill>
                  <a:schemeClr val="tx1"/>
                </a:solidFill>
              </a:rPr>
              <a:t>35</a:t>
            </a:r>
            <a:r>
              <a:rPr lang="en-US" sz="1400" dirty="0">
                <a:solidFill>
                  <a:schemeClr val="tx1"/>
                </a:solidFill>
              </a:rPr>
              <a:t> And there came a voice out of the cloud, saying, This is my beloved Son: hear him.</a:t>
            </a:r>
          </a:p>
          <a:p>
            <a:pPr lvl="1">
              <a:defRPr/>
            </a:pPr>
            <a:r>
              <a:rPr lang="en-US" sz="1400" dirty="0">
                <a:solidFill>
                  <a:schemeClr val="tx1"/>
                </a:solidFill>
                <a:latin typeface="Aptos" panose="02110004020202020204"/>
              </a:rPr>
              <a:t>** This was not the 1</a:t>
            </a:r>
            <a:r>
              <a:rPr lang="en-US" sz="1400" baseline="30000" dirty="0">
                <a:solidFill>
                  <a:schemeClr val="tx1"/>
                </a:solidFill>
                <a:latin typeface="Aptos" panose="02110004020202020204"/>
              </a:rPr>
              <a:t>st</a:t>
            </a:r>
            <a:r>
              <a:rPr lang="en-US" sz="1400" dirty="0">
                <a:solidFill>
                  <a:schemeClr val="tx1"/>
                </a:solidFill>
                <a:latin typeface="Aptos" panose="02110004020202020204"/>
              </a:rPr>
              <a:t> person of the “trinity” telling the disciples about the 2</a:t>
            </a:r>
            <a:r>
              <a:rPr lang="en-US" sz="1400" baseline="30000" dirty="0">
                <a:solidFill>
                  <a:schemeClr val="tx1"/>
                </a:solidFill>
                <a:latin typeface="Aptos" panose="02110004020202020204"/>
              </a:rPr>
              <a:t>nd</a:t>
            </a:r>
            <a:r>
              <a:rPr lang="en-US" sz="1400" dirty="0">
                <a:solidFill>
                  <a:schemeClr val="tx1"/>
                </a:solidFill>
                <a:latin typeface="Aptos" panose="02110004020202020204"/>
              </a:rPr>
              <a:t> person in the “trinity”. This was God’s voice letting the disciples know that this was God’s creation and His voice and they should obey and listen to Him!</a:t>
            </a:r>
          </a:p>
          <a:p>
            <a:pPr lvl="1">
              <a:defRPr/>
            </a:pPr>
            <a:r>
              <a:rPr lang="en-US" sz="1400" dirty="0">
                <a:solidFill>
                  <a:schemeClr val="tx1"/>
                </a:solidFill>
                <a:latin typeface="Aptos" panose="02110004020202020204"/>
              </a:rPr>
              <a:t>** After this event, Peter, James, and John kept what happened to themselves during those days!</a:t>
            </a:r>
          </a:p>
          <a:p>
            <a:pPr lvl="1">
              <a:defRPr/>
            </a:pPr>
            <a:endParaRPr lang="en-US" sz="1400" dirty="0">
              <a:solidFill>
                <a:schemeClr val="tx1"/>
              </a:solidFill>
              <a:latin typeface="Aptos" panose="02110004020202020204"/>
            </a:endParaRPr>
          </a:p>
          <a:p>
            <a:pPr lvl="1">
              <a:defRPr/>
            </a:pPr>
            <a:r>
              <a:rPr lang="en-US" sz="1400" dirty="0">
                <a:solidFill>
                  <a:schemeClr val="tx1"/>
                </a:solidFill>
                <a:latin typeface="Aptos" panose="02110004020202020204"/>
              </a:rPr>
              <a:t>* Upon coming back, Jesus heals a possessed man’s son that His disciples could not heal. It was a faith issue!</a:t>
            </a:r>
            <a:r>
              <a:rPr lang="en-US" sz="1400" dirty="0">
                <a:solidFill>
                  <a:schemeClr val="tx1"/>
                </a:solidFill>
              </a:rPr>
              <a:t> </a:t>
            </a:r>
            <a:endParaRPr lang="en-US" sz="1400" dirty="0">
              <a:solidFill>
                <a:schemeClr val="tx1"/>
              </a:solidFill>
              <a:latin typeface="Aptos" panose="02110004020202020204"/>
            </a:endParaRPr>
          </a:p>
        </p:txBody>
      </p:sp>
    </p:spTree>
    <p:extLst>
      <p:ext uri="{BB962C8B-B14F-4D97-AF65-F5344CB8AC3E}">
        <p14:creationId xmlns:p14="http://schemas.microsoft.com/office/powerpoint/2010/main" val="1911571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AD984-BBE6-FF13-7F14-437219D1035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235BA91-F506-B7B0-A31D-BFE3A0B30B2C}"/>
              </a:ext>
            </a:extLst>
          </p:cNvPr>
          <p:cNvGraphicFramePr>
            <a:graphicFrameLocks noGrp="1"/>
          </p:cNvGraphicFramePr>
          <p:nvPr>
            <p:extLst>
              <p:ext uri="{D42A27DB-BD31-4B8C-83A1-F6EECF244321}">
                <p14:modId xmlns:p14="http://schemas.microsoft.com/office/powerpoint/2010/main" val="2244848500"/>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r>
                        <a:rPr lang="en-US" dirty="0"/>
                        <a:t>Luke 19:10</a:t>
                      </a:r>
                    </a:p>
                  </a:txBody>
                  <a:tcPr/>
                </a:tc>
                <a:extLst>
                  <a:ext uri="{0D108BD9-81ED-4DB2-BD59-A6C34878D82A}">
                    <a16:rowId xmlns:a16="http://schemas.microsoft.com/office/drawing/2014/main" val="2275572102"/>
                  </a:ext>
                </a:extLst>
              </a:tr>
              <a:tr h="381000">
                <a:tc>
                  <a:txBody>
                    <a:bodyPr/>
                    <a:lstStyle/>
                    <a:p>
                      <a:r>
                        <a:rPr lang="en-US" dirty="0"/>
                        <a:t>John 10:10</a:t>
                      </a:r>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5DC8AAF4-A769-E75B-FF7F-FE2BFECC581F}"/>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lvl="1">
              <a:defRPr/>
            </a:pPr>
            <a:endParaRPr lang="en-US" sz="1400" dirty="0">
              <a:solidFill>
                <a:schemeClr val="tx1"/>
              </a:solidFill>
            </a:endParaRPr>
          </a:p>
          <a:p>
            <a:pPr lvl="1">
              <a:defRPr/>
            </a:pPr>
            <a:r>
              <a:rPr lang="en-US" sz="1400" b="1" u="sng" dirty="0">
                <a:solidFill>
                  <a:schemeClr val="tx1"/>
                </a:solidFill>
              </a:rPr>
              <a:t>Luke 9:44-45</a:t>
            </a:r>
            <a:br>
              <a:rPr lang="en-US" sz="1400" b="1" u="sng" dirty="0">
                <a:solidFill>
                  <a:schemeClr val="tx1"/>
                </a:solidFill>
              </a:rPr>
            </a:br>
            <a:r>
              <a:rPr lang="en-US" sz="1400" baseline="30000" dirty="0">
                <a:solidFill>
                  <a:schemeClr val="tx1"/>
                </a:solidFill>
              </a:rPr>
              <a:t>44</a:t>
            </a:r>
            <a:r>
              <a:rPr lang="en-US" sz="1400" dirty="0">
                <a:solidFill>
                  <a:schemeClr val="tx1"/>
                </a:solidFill>
              </a:rPr>
              <a:t> Let these sayings sink down into your ears: for the Son of man shall be delivered into the hands of men. </a:t>
            </a:r>
          </a:p>
          <a:p>
            <a:pPr lvl="1">
              <a:defRPr/>
            </a:pPr>
            <a:r>
              <a:rPr lang="en-US" sz="1400" baseline="30000" dirty="0">
                <a:solidFill>
                  <a:schemeClr val="tx1"/>
                </a:solidFill>
              </a:rPr>
              <a:t>45</a:t>
            </a:r>
            <a:r>
              <a:rPr lang="en-US" sz="1400" dirty="0">
                <a:solidFill>
                  <a:schemeClr val="tx1"/>
                </a:solidFill>
              </a:rPr>
              <a:t> But they understood not this saying, and it was hid from them, that they perceived it not: and they feared to ask him of that saying.</a:t>
            </a:r>
          </a:p>
          <a:p>
            <a:pPr lvl="1">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lang="en-US" sz="1400" b="1" u="sng" dirty="0">
                <a:solidFill>
                  <a:schemeClr val="tx1"/>
                </a:solidFill>
              </a:rPr>
              <a:t>Luke 9:46-48</a:t>
            </a:r>
            <a:br>
              <a:rPr lang="en-US" sz="1400" dirty="0">
                <a:solidFill>
                  <a:schemeClr val="tx1"/>
                </a:solidFill>
              </a:rPr>
            </a:br>
            <a:r>
              <a:rPr lang="en-US" sz="1400" baseline="30000" dirty="0">
                <a:solidFill>
                  <a:schemeClr val="tx1"/>
                </a:solidFill>
              </a:rPr>
              <a:t>46</a:t>
            </a:r>
            <a:r>
              <a:rPr lang="en-US" sz="1400" dirty="0">
                <a:solidFill>
                  <a:schemeClr val="tx1"/>
                </a:solidFill>
              </a:rPr>
              <a:t> Then there arose a reasoning among them, which of them should be greatest. </a:t>
            </a:r>
          </a:p>
          <a:p>
            <a:pPr lvl="1">
              <a:defRPr/>
            </a:pPr>
            <a:r>
              <a:rPr lang="en-US" sz="1400" baseline="30000" dirty="0">
                <a:solidFill>
                  <a:schemeClr val="tx1"/>
                </a:solidFill>
              </a:rPr>
              <a:t>47</a:t>
            </a:r>
            <a:r>
              <a:rPr lang="en-US" sz="1400" dirty="0">
                <a:solidFill>
                  <a:schemeClr val="tx1"/>
                </a:solidFill>
              </a:rPr>
              <a:t> And Jesus, perceiving the thought of their heart, took a child, and set him by him, </a:t>
            </a:r>
          </a:p>
          <a:p>
            <a:pPr lvl="1">
              <a:defRPr/>
            </a:pPr>
            <a:r>
              <a:rPr lang="en-US" sz="1400" baseline="30000" dirty="0">
                <a:solidFill>
                  <a:schemeClr val="tx1"/>
                </a:solidFill>
              </a:rPr>
              <a:t>48</a:t>
            </a:r>
            <a:r>
              <a:rPr lang="en-US" sz="1400" dirty="0">
                <a:solidFill>
                  <a:schemeClr val="tx1"/>
                </a:solidFill>
              </a:rPr>
              <a:t> And said unto them, Whosoever shall receive this child in my name </a:t>
            </a:r>
            <a:r>
              <a:rPr lang="en-US" sz="1400" dirty="0" err="1">
                <a:solidFill>
                  <a:schemeClr val="tx1"/>
                </a:solidFill>
              </a:rPr>
              <a:t>receiveth</a:t>
            </a:r>
            <a:r>
              <a:rPr lang="en-US" sz="1400" dirty="0">
                <a:solidFill>
                  <a:schemeClr val="tx1"/>
                </a:solidFill>
              </a:rPr>
              <a:t> me: and whosoever shall receive me </a:t>
            </a:r>
            <a:r>
              <a:rPr lang="en-US" sz="1400" dirty="0" err="1">
                <a:solidFill>
                  <a:schemeClr val="tx1"/>
                </a:solidFill>
              </a:rPr>
              <a:t>receiveth</a:t>
            </a:r>
            <a:r>
              <a:rPr lang="en-US" sz="1400" dirty="0">
                <a:solidFill>
                  <a:schemeClr val="tx1"/>
                </a:solidFill>
              </a:rPr>
              <a:t> him that sent me: for he that is least among you all, the same shall be great.</a:t>
            </a:r>
          </a:p>
          <a:p>
            <a:pPr lvl="1">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r>
              <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rPr>
              <a:t>** It’s amazing how just after Jesus tells them about how He would be delivered unto men, that it wasn’t long before they were wondering who was the greatest among them? It’s in our natures that we’re so carnal.</a:t>
            </a:r>
          </a:p>
          <a:p>
            <a:pPr lvl="1">
              <a:defRPr/>
            </a:pPr>
            <a:endParaRPr lang="en-US" sz="1400" dirty="0">
              <a:solidFill>
                <a:schemeClr val="tx1"/>
              </a:solidFill>
              <a:latin typeface="Aptos" panose="02110004020202020204"/>
            </a:endParaRPr>
          </a:p>
          <a:p>
            <a:pPr marL="742950" lvl="1" indent="-285750">
              <a:buFont typeface="Arial" panose="020B0604020202020204" pitchFamily="34" charset="0"/>
              <a:buChar char="•"/>
              <a:defRPr/>
            </a:pPr>
            <a:r>
              <a:rPr lang="en-US" sz="1400" dirty="0">
                <a:solidFill>
                  <a:schemeClr val="tx1"/>
                </a:solidFill>
                <a:latin typeface="Aptos" panose="02110004020202020204"/>
              </a:rPr>
              <a:t>At this time, Jesus had decided it was time to make His way to Jerusalem. He sends some messengers ahead of Him to a Samaritan village to prepare for His arrival, but the village there did not receive Him because they knew He was on His way to Jerusalem (remember the feud between Samaria and Jerusalem?)</a:t>
            </a:r>
          </a:p>
          <a:p>
            <a:pPr marL="742950" lvl="1" indent="-285750">
              <a:buFont typeface="Arial" panose="020B0604020202020204" pitchFamily="34" charset="0"/>
              <a:buChar char="•"/>
              <a:defRPr/>
            </a:pPr>
            <a:endParaRPr lang="en-US" sz="1400" dirty="0">
              <a:solidFill>
                <a:schemeClr val="tx1"/>
              </a:solidFill>
              <a:latin typeface="Aptos" panose="02110004020202020204"/>
            </a:endParaRPr>
          </a:p>
          <a:p>
            <a:pPr lvl="1">
              <a:defRPr/>
            </a:pPr>
            <a:r>
              <a:rPr lang="en-US" sz="1400" b="1" u="sng" dirty="0">
                <a:solidFill>
                  <a:schemeClr val="tx1"/>
                </a:solidFill>
              </a:rPr>
              <a:t>Luke 9:54-56</a:t>
            </a:r>
            <a:br>
              <a:rPr lang="en-US" sz="1400" b="1" u="sng" dirty="0">
                <a:solidFill>
                  <a:schemeClr val="tx1"/>
                </a:solidFill>
              </a:rPr>
            </a:br>
            <a:r>
              <a:rPr lang="en-US" sz="1400" baseline="30000" dirty="0">
                <a:solidFill>
                  <a:schemeClr val="tx1"/>
                </a:solidFill>
              </a:rPr>
              <a:t>54</a:t>
            </a:r>
            <a:r>
              <a:rPr lang="en-US" sz="1400" dirty="0">
                <a:solidFill>
                  <a:schemeClr val="tx1"/>
                </a:solidFill>
              </a:rPr>
              <a:t> And when his disciples James and John saw this, they said, Lord, wilt thou that we command fire to come down from heaven, and consume them, even as Elias did? </a:t>
            </a:r>
          </a:p>
          <a:p>
            <a:pPr lvl="1">
              <a:defRPr/>
            </a:pPr>
            <a:r>
              <a:rPr lang="en-US" sz="1400" baseline="30000" dirty="0">
                <a:solidFill>
                  <a:schemeClr val="tx1"/>
                </a:solidFill>
              </a:rPr>
              <a:t>55</a:t>
            </a:r>
            <a:r>
              <a:rPr lang="en-US" sz="1400" dirty="0">
                <a:solidFill>
                  <a:schemeClr val="tx1"/>
                </a:solidFill>
              </a:rPr>
              <a:t> But he turned, and rebuked them, and said, Ye know not what manner of spirit ye are of. </a:t>
            </a:r>
          </a:p>
          <a:p>
            <a:pPr lvl="1">
              <a:defRPr/>
            </a:pPr>
            <a:r>
              <a:rPr lang="en-US" sz="1400" baseline="30000" dirty="0">
                <a:solidFill>
                  <a:schemeClr val="tx1"/>
                </a:solidFill>
              </a:rPr>
              <a:t>56</a:t>
            </a:r>
            <a:r>
              <a:rPr lang="en-US" sz="1400" dirty="0">
                <a:solidFill>
                  <a:schemeClr val="tx1"/>
                </a:solidFill>
              </a:rPr>
              <a:t> For the Son of man is not come to destroy men's lives, but to save them. And they went to another village.</a:t>
            </a: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60722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2C56A-6DC5-C3D1-1470-574D56810947}"/>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39A43EF-4E49-E4D2-4FD2-55C7BE04ACEF}"/>
              </a:ext>
            </a:extLst>
          </p:cNvPr>
          <p:cNvGraphicFramePr>
            <a:graphicFrameLocks noGrp="1"/>
          </p:cNvGraphicFramePr>
          <p:nvPr>
            <p:extLst>
              <p:ext uri="{D42A27DB-BD31-4B8C-83A1-F6EECF244321}">
                <p14:modId xmlns:p14="http://schemas.microsoft.com/office/powerpoint/2010/main" val="781098277"/>
              </p:ext>
            </p:extLst>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r>
                        <a:rPr lang="en-US" dirty="0"/>
                        <a:t>Matthew 6:24</a:t>
                      </a:r>
                    </a:p>
                  </a:txBody>
                  <a:tcPr/>
                </a:tc>
                <a:extLst>
                  <a:ext uri="{0D108BD9-81ED-4DB2-BD59-A6C34878D82A}">
                    <a16:rowId xmlns:a16="http://schemas.microsoft.com/office/drawing/2014/main" val="1331245096"/>
                  </a:ext>
                </a:extLst>
              </a:tr>
              <a:tr h="381000">
                <a:tc>
                  <a:txBody>
                    <a:bodyPr/>
                    <a:lstStyle/>
                    <a:p>
                      <a:r>
                        <a:rPr lang="en-US" dirty="0"/>
                        <a:t>Luke 16:13</a:t>
                      </a:r>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1FBBC262-8B74-38B3-2E26-CF76E32DBC1C}"/>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lang="en-US" sz="1400" b="1" i="1">
              <a:solidFill>
                <a:prstClr val="black"/>
              </a:solidFill>
              <a:latin typeface="Aptos" panose="02110004020202020204"/>
            </a:endParaRPr>
          </a:p>
          <a:p>
            <a:pPr marL="457200" marR="0" lvl="1" indent="0" algn="ctr" defTabSz="914400" rtl="0" eaLnBrk="1" fontAlgn="auto" latinLnBrk="0" hangingPunct="1">
              <a:lnSpc>
                <a:spcPct val="100000"/>
              </a:lnSpc>
              <a:spcBef>
                <a:spcPts val="0"/>
              </a:spcBef>
              <a:spcAft>
                <a:spcPts val="0"/>
              </a:spcAft>
              <a:buClrTx/>
              <a:buSzTx/>
              <a:buFontTx/>
              <a:buNone/>
              <a:tabLst/>
              <a:defRPr/>
            </a:pPr>
            <a:endParaRPr lang="en-US" sz="1400" b="1" i="1" dirty="0">
              <a:solidFill>
                <a:prstClr val="black"/>
              </a:solidFill>
              <a:latin typeface="Aptos" panose="02110004020202020204"/>
            </a:endParaRPr>
          </a:p>
          <a:p>
            <a:pPr marL="457200" marR="0" lvl="1"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prstClr val="black"/>
                </a:solidFill>
                <a:effectLst/>
                <a:uLnTx/>
                <a:uFillTx/>
                <a:latin typeface="Aptos" panose="02110004020202020204"/>
                <a:ea typeface="+mn-ea"/>
                <a:cs typeface="+mn-cs"/>
              </a:rPr>
              <a:t>In the remainder of the chapter, we see some examples of men who wanted to </a:t>
            </a:r>
            <a:r>
              <a:rPr kumimoji="0" lang="en-US" sz="1400" b="1" i="1" u="none" strike="noStrike" kern="1200" cap="none" spc="0" normalizeH="0" baseline="0" noProof="0" dirty="0" err="1">
                <a:ln>
                  <a:noFill/>
                </a:ln>
                <a:solidFill>
                  <a:prstClr val="black"/>
                </a:solidFill>
                <a:effectLst/>
                <a:uLnTx/>
                <a:uFillTx/>
                <a:latin typeface="Aptos" panose="02110004020202020204"/>
                <a:ea typeface="+mn-ea"/>
                <a:cs typeface="+mn-cs"/>
              </a:rPr>
              <a:t>fol</a:t>
            </a:r>
            <a:r>
              <a:rPr lang="en-US" sz="1400" b="1" i="1" dirty="0">
                <a:solidFill>
                  <a:prstClr val="black"/>
                </a:solidFill>
                <a:latin typeface="Aptos" panose="02110004020202020204"/>
              </a:rPr>
              <a:t>low Jesus, but Jesus let’s them know it’s going to take you giving your all!</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latin typeface="Aptos" panose="02110004020202020204"/>
            </a:endParaRPr>
          </a:p>
          <a:p>
            <a:pPr lvl="1">
              <a:defRPr/>
            </a:pPr>
            <a:r>
              <a:rPr lang="en-US" sz="1400" b="1" u="sng" dirty="0">
                <a:solidFill>
                  <a:schemeClr val="tx1"/>
                </a:solidFill>
              </a:rPr>
              <a:t>Luke 9:57-62</a:t>
            </a:r>
            <a:br>
              <a:rPr lang="en-US" sz="1400" b="1" u="sng" dirty="0">
                <a:solidFill>
                  <a:schemeClr val="tx1"/>
                </a:solidFill>
              </a:rPr>
            </a:br>
            <a:r>
              <a:rPr lang="en-US" sz="1400" baseline="30000" dirty="0">
                <a:solidFill>
                  <a:schemeClr val="tx1"/>
                </a:solidFill>
              </a:rPr>
              <a:t>57</a:t>
            </a:r>
            <a:r>
              <a:rPr lang="en-US" sz="1400" dirty="0">
                <a:solidFill>
                  <a:schemeClr val="tx1"/>
                </a:solidFill>
              </a:rPr>
              <a:t> And it came to pass, that, as they went in the way, a certain man said unto him, Lord, I will follow thee whithersoever thou </a:t>
            </a:r>
            <a:r>
              <a:rPr lang="en-US" sz="1400" dirty="0" err="1">
                <a:solidFill>
                  <a:schemeClr val="tx1"/>
                </a:solidFill>
              </a:rPr>
              <a:t>goest</a:t>
            </a:r>
            <a:r>
              <a:rPr lang="en-US" sz="1400" dirty="0">
                <a:solidFill>
                  <a:schemeClr val="tx1"/>
                </a:solidFill>
              </a:rPr>
              <a:t>. </a:t>
            </a:r>
          </a:p>
          <a:p>
            <a:pPr lvl="1">
              <a:defRPr/>
            </a:pPr>
            <a:r>
              <a:rPr lang="en-US" sz="1400" baseline="30000" dirty="0">
                <a:solidFill>
                  <a:schemeClr val="tx1"/>
                </a:solidFill>
              </a:rPr>
              <a:t>58</a:t>
            </a:r>
            <a:r>
              <a:rPr lang="en-US" sz="1400" dirty="0">
                <a:solidFill>
                  <a:schemeClr val="tx1"/>
                </a:solidFill>
              </a:rPr>
              <a:t> And Jesus said unto him, Foxes have holes, and birds of the air have nests; but the Son of man hath not where to lay his head. </a:t>
            </a:r>
          </a:p>
          <a:p>
            <a:pPr lvl="1">
              <a:defRPr/>
            </a:pPr>
            <a:r>
              <a:rPr lang="en-US" sz="1400" baseline="30000" dirty="0">
                <a:solidFill>
                  <a:schemeClr val="tx1"/>
                </a:solidFill>
              </a:rPr>
              <a:t>59</a:t>
            </a:r>
            <a:r>
              <a:rPr lang="en-US" sz="1400" dirty="0">
                <a:solidFill>
                  <a:schemeClr val="tx1"/>
                </a:solidFill>
              </a:rPr>
              <a:t> And he said unto another, Follow me. But he said, Lord, suffer me first to go and bury my father. </a:t>
            </a:r>
          </a:p>
          <a:p>
            <a:pPr lvl="1">
              <a:defRPr/>
            </a:pPr>
            <a:r>
              <a:rPr lang="en-US" sz="1400" baseline="30000" dirty="0">
                <a:solidFill>
                  <a:schemeClr val="tx1"/>
                </a:solidFill>
              </a:rPr>
              <a:t>60</a:t>
            </a:r>
            <a:r>
              <a:rPr lang="en-US" sz="1400" dirty="0">
                <a:solidFill>
                  <a:schemeClr val="tx1"/>
                </a:solidFill>
              </a:rPr>
              <a:t> -- Jesus said unto him, Let the dead bury their dead: but go thou and preach the kingdom of God. </a:t>
            </a:r>
          </a:p>
          <a:p>
            <a:pPr lvl="1">
              <a:defRPr/>
            </a:pPr>
            <a:r>
              <a:rPr lang="en-US" sz="1400" baseline="30000" dirty="0">
                <a:solidFill>
                  <a:schemeClr val="tx1"/>
                </a:solidFill>
              </a:rPr>
              <a:t>61</a:t>
            </a:r>
            <a:r>
              <a:rPr lang="en-US" sz="1400" dirty="0">
                <a:solidFill>
                  <a:schemeClr val="tx1"/>
                </a:solidFill>
              </a:rPr>
              <a:t> And another also said, Lord, I will follow thee; but let me first go bid them farewell, which are at home at my house. </a:t>
            </a:r>
          </a:p>
          <a:p>
            <a:pPr lvl="1">
              <a:defRPr/>
            </a:pPr>
            <a:r>
              <a:rPr lang="en-US" sz="1400" baseline="30000" dirty="0">
                <a:solidFill>
                  <a:schemeClr val="tx1"/>
                </a:solidFill>
              </a:rPr>
              <a:t>62</a:t>
            </a:r>
            <a:r>
              <a:rPr lang="en-US" sz="1400" dirty="0">
                <a:solidFill>
                  <a:schemeClr val="tx1"/>
                </a:solidFill>
              </a:rPr>
              <a:t> And Jesus said unto him, No man, having put his hand to the plough, and looking back, is fit for the kingdom of God.</a:t>
            </a:r>
          </a:p>
          <a:p>
            <a:pPr lvl="1">
              <a:defRPr/>
            </a:pPr>
            <a:endParaRPr kumimoji="0" lang="en-US" sz="1400" b="0" i="0" u="none" strike="noStrike" kern="1200" cap="none" spc="0" normalizeH="0" baseline="0" noProof="0" dirty="0">
              <a:ln>
                <a:noFill/>
              </a:ln>
              <a:solidFill>
                <a:schemeClr val="tx1"/>
              </a:solidFill>
              <a:effectLst/>
              <a:uLnTx/>
              <a:uFillTx/>
              <a:latin typeface="Aptos" panose="02110004020202020204"/>
              <a:ea typeface="+mn-ea"/>
              <a:cs typeface="+mn-cs"/>
            </a:endParaRPr>
          </a:p>
          <a:p>
            <a:pPr lvl="1">
              <a:defRPr/>
            </a:pPr>
            <a:endParaRPr lang="en-US" sz="1400" dirty="0">
              <a:solidFill>
                <a:schemeClr val="tx1"/>
              </a:solidFill>
              <a:latin typeface="Aptos" panose="02110004020202020204"/>
            </a:endParaRPr>
          </a:p>
          <a:p>
            <a:pPr lvl="1" algn="ctr">
              <a:defRPr/>
            </a:pPr>
            <a:r>
              <a:rPr kumimoji="0" lang="en-US" sz="1400" b="1" i="1" u="none" strike="noStrike" kern="1200" cap="none" spc="0" normalizeH="0" baseline="0" noProof="0" dirty="0">
                <a:ln>
                  <a:noFill/>
                </a:ln>
                <a:solidFill>
                  <a:schemeClr val="tx1"/>
                </a:solidFill>
                <a:effectLst/>
                <a:uLnTx/>
                <a:uFillTx/>
                <a:latin typeface="Aptos" panose="02110004020202020204"/>
                <a:ea typeface="+mn-ea"/>
                <a:cs typeface="+mn-cs"/>
              </a:rPr>
              <a:t>** Living for God and following Him is going to be the most determined thing you will ever do. It’s not just a checklist of do’s and don’ts to fulfill a member</a:t>
            </a:r>
            <a:r>
              <a:rPr lang="en-US" sz="1400" b="1" i="1" dirty="0">
                <a:solidFill>
                  <a:schemeClr val="tx1"/>
                </a:solidFill>
                <a:latin typeface="Aptos" panose="02110004020202020204"/>
              </a:rPr>
              <a:t>ship requirement, but it’s a lifestyle. It’s a way of living. It’s a conviction and determination. It defines who you are. Jesus says no man can serve two masters</a:t>
            </a:r>
            <a:endParaRPr kumimoji="0" lang="en-US" sz="1400" b="1" i="1" u="none" strike="noStrike" kern="1200" cap="none" spc="0" normalizeH="0" baseline="0" noProof="0" dirty="0">
              <a:ln>
                <a:noFill/>
              </a:ln>
              <a:solidFill>
                <a:schemeClr val="tx1"/>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0620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A39D3-B4ED-FDFB-E994-D53EC910786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D59F884-4E1A-B6BE-4847-01A233B1E1AF}"/>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dirty="0"/>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1293D2B9-A499-EBDB-EDA7-BDF1089066C1}"/>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90495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8FFDA-6976-D0E3-9671-2793A654989D}"/>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6451795-F504-555B-9690-AAC7B14B2961}"/>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B31BE727-0103-99CE-9530-7BEE3F33A7D7}"/>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Chapter 2: The Birth of Christ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Starts out with more historical reference, that is really solid! (Augustus Caesar, Cyrenius, </a:t>
            </a:r>
            <a:r>
              <a:rPr kumimoji="0" lang="en-US" sz="1400" b="0" i="0" u="none" strike="noStrike" kern="1200" cap="none" spc="0" normalizeH="0" baseline="0" noProof="0" dirty="0" err="1">
                <a:ln>
                  <a:noFill/>
                </a:ln>
                <a:solidFill>
                  <a:prstClr val="black"/>
                </a:solidFill>
                <a:effectLst/>
                <a:uLnTx/>
                <a:uFillTx/>
                <a:latin typeface="Aptos" panose="02110004020202020204"/>
                <a:ea typeface="+mn-ea"/>
                <a:cs typeface="+mn-cs"/>
              </a:rPr>
              <a:t>etc</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For taxing purposes, the family would go to the place of their heritage (which for Joseph was Bethlehem, the city of David)</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During this time the baby is born in a “manger” or trough that an animal eats from.</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Out in the fields were shepherds watching over flocks, the angel reveals the magnificent birth of the savior to them</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brought to Jerusalem after his circumcision and the offering brought to the temple as was customary under the law.</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They meet Simeon </a:t>
            </a: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2:26</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it was revealed unto him by the Holy Ghost, that he should not see death, before he had seen the Lord's Christ.</a:t>
            </a:r>
          </a:p>
          <a:p>
            <a:pPr marL="457200" marR="0" lvl="1"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2:30 “For mine eyes have seen thy salvation,”</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Simeon prophesies regarding Jesus, and then we meet Anna in the temple who does similar.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About verse 42 we read an account of 12 year old Jesus disputing and talking with the doctors in the temple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“about my Father’s business”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Became subject unto them…</a:t>
            </a:r>
          </a:p>
        </p:txBody>
      </p:sp>
    </p:spTree>
    <p:extLst>
      <p:ext uri="{BB962C8B-B14F-4D97-AF65-F5344CB8AC3E}">
        <p14:creationId xmlns:p14="http://schemas.microsoft.com/office/powerpoint/2010/main" val="1440560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13A2A-8739-B33D-7E8A-595A130E096B}"/>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1B136C3-DF4C-4FA8-1A67-B61F06D14FC5}"/>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5BAE2087-17BE-2C7F-AAA4-0E3A7E2D3EFA}"/>
              </a:ext>
            </a:extLst>
          </p:cNvPr>
          <p:cNvSpPr/>
          <p:nvPr/>
        </p:nvSpPr>
        <p:spPr>
          <a:xfrm>
            <a:off x="0" y="762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600" b="1" u="sng" dirty="0">
                <a:solidFill>
                  <a:schemeClr val="tx1"/>
                </a:solidFill>
                <a:highlight>
                  <a:srgbClr val="FFFF00"/>
                </a:highlight>
              </a:rPr>
              <a:t>* Luke 3: John the Baptist and the genealogy of Jesus</a:t>
            </a:r>
          </a:p>
          <a:p>
            <a:pPr marL="285750" indent="-285750">
              <a:buFontTx/>
              <a:buChar char="-"/>
            </a:pPr>
            <a:r>
              <a:rPr lang="en-US" sz="1400" dirty="0">
                <a:solidFill>
                  <a:schemeClr val="tx1"/>
                </a:solidFill>
              </a:rPr>
              <a:t>Starts off with more historical context and accuracy</a:t>
            </a:r>
          </a:p>
          <a:p>
            <a:pPr marL="285750" indent="-285750">
              <a:buFontTx/>
              <a:buChar char="-"/>
            </a:pPr>
            <a:r>
              <a:rPr lang="en-US" sz="1400" dirty="0">
                <a:solidFill>
                  <a:schemeClr val="tx1"/>
                </a:solidFill>
              </a:rPr>
              <a:t>(Makes one wonder how Luke came into such great records? Being a physician and one schooled would make a lot of sense!)</a:t>
            </a:r>
          </a:p>
          <a:p>
            <a:pPr marL="285750" indent="-285750">
              <a:buFontTx/>
              <a:buChar char="-"/>
            </a:pPr>
            <a:r>
              <a:rPr lang="en-US" sz="1400" dirty="0">
                <a:solidFill>
                  <a:schemeClr val="tx1"/>
                </a:solidFill>
              </a:rPr>
              <a:t>Fulfillment of OT scripture! OT prophets when they wrote did NOT tell you WHEN exactly an event would take place, but rather when the event did take place you would know it was </a:t>
            </a:r>
            <a:r>
              <a:rPr lang="en-US" sz="1400" dirty="0" err="1">
                <a:solidFill>
                  <a:schemeClr val="tx1"/>
                </a:solidFill>
              </a:rPr>
              <a:t>scripturely</a:t>
            </a:r>
            <a:r>
              <a:rPr lang="en-US" sz="1400" dirty="0">
                <a:solidFill>
                  <a:schemeClr val="tx1"/>
                </a:solidFill>
              </a:rPr>
              <a:t> accurate and foretold!</a:t>
            </a:r>
          </a:p>
          <a:p>
            <a:pPr marL="285750" indent="-285750">
              <a:buFontTx/>
              <a:buChar char="-"/>
            </a:pPr>
            <a:r>
              <a:rPr lang="en-US" sz="1400" b="1" u="sng" dirty="0">
                <a:solidFill>
                  <a:schemeClr val="tx1"/>
                </a:solidFill>
              </a:rPr>
              <a:t>Luke 3:3</a:t>
            </a:r>
            <a:br>
              <a:rPr lang="en-US" sz="1400" b="1" dirty="0">
                <a:solidFill>
                  <a:schemeClr val="tx1"/>
                </a:solidFill>
              </a:rPr>
            </a:br>
            <a:r>
              <a:rPr lang="en-US" sz="1400" baseline="30000" dirty="0">
                <a:solidFill>
                  <a:schemeClr val="tx1"/>
                </a:solidFill>
              </a:rPr>
              <a:t>3</a:t>
            </a:r>
            <a:r>
              <a:rPr lang="en-US" sz="1400" dirty="0">
                <a:solidFill>
                  <a:schemeClr val="tx1"/>
                </a:solidFill>
              </a:rPr>
              <a:t> And he came into all the country about Jordan, preaching the baptism of repentance for the remission of sins;</a:t>
            </a:r>
          </a:p>
          <a:p>
            <a:pPr marL="742950" lvl="1" indent="-285750">
              <a:buFontTx/>
              <a:buChar char="-"/>
            </a:pPr>
            <a:r>
              <a:rPr lang="en-US" sz="1400" dirty="0">
                <a:solidFill>
                  <a:schemeClr val="tx1"/>
                </a:solidFill>
              </a:rPr>
              <a:t>To prepare oneself for an interaction with the Almighty, repentance is a dire necessity!</a:t>
            </a:r>
          </a:p>
          <a:p>
            <a:pPr marL="742950" lvl="1" indent="-285750">
              <a:buFontTx/>
              <a:buChar char="-"/>
            </a:pPr>
            <a:r>
              <a:rPr lang="en-US" sz="1400" dirty="0">
                <a:solidFill>
                  <a:schemeClr val="tx1"/>
                </a:solidFill>
              </a:rPr>
              <a:t>This was John’s call and purpose! Get people’s minds and hearts right! You can’t receive what God has for you with your own desires and ideas front and foremost! It’s like going to a well without a bucket, you’re not ready!</a:t>
            </a:r>
          </a:p>
          <a:p>
            <a:pPr marL="285750" indent="-285750">
              <a:buFontTx/>
              <a:buChar char="-"/>
            </a:pPr>
            <a:r>
              <a:rPr lang="en-US" sz="1400" dirty="0"/>
              <a:t>Luke 3:6</a:t>
            </a:r>
            <a:br>
              <a:rPr lang="en-US" sz="1400" dirty="0">
                <a:solidFill>
                  <a:schemeClr val="tx1"/>
                </a:solidFill>
              </a:rPr>
            </a:br>
            <a:r>
              <a:rPr lang="en-US" sz="1400" baseline="30000" dirty="0">
                <a:solidFill>
                  <a:schemeClr val="tx1"/>
                </a:solidFill>
              </a:rPr>
              <a:t>6</a:t>
            </a:r>
            <a:r>
              <a:rPr lang="en-US" sz="1400" dirty="0">
                <a:solidFill>
                  <a:schemeClr val="tx1"/>
                </a:solidFill>
              </a:rPr>
              <a:t> And all flesh shall see the salvation of God.</a:t>
            </a:r>
          </a:p>
          <a:p>
            <a:pPr marL="742950" lvl="1" indent="-285750">
              <a:buFontTx/>
              <a:buChar char="-"/>
            </a:pPr>
            <a:r>
              <a:rPr lang="en-US" sz="1400" dirty="0">
                <a:solidFill>
                  <a:schemeClr val="tx1"/>
                </a:solidFill>
              </a:rPr>
              <a:t>The salvation of God that could be seen, was Jesus Christ! </a:t>
            </a:r>
            <a:r>
              <a:rPr lang="en-US" sz="1400" b="1" i="1" dirty="0">
                <a:solidFill>
                  <a:schemeClr val="tx1"/>
                </a:solidFill>
              </a:rPr>
              <a:t>(God manifest in the flesh- 1 Tim 3:16)</a:t>
            </a:r>
          </a:p>
          <a:p>
            <a:pPr marL="285750" indent="-285750">
              <a:buFontTx/>
              <a:buChar char="-"/>
            </a:pPr>
            <a:r>
              <a:rPr lang="en-US" sz="1400" b="1" u="sng" dirty="0">
                <a:solidFill>
                  <a:schemeClr val="tx1"/>
                </a:solidFill>
              </a:rPr>
              <a:t>Luke 3:8</a:t>
            </a:r>
            <a:br>
              <a:rPr lang="en-US" sz="1400" dirty="0">
                <a:solidFill>
                  <a:schemeClr val="tx1"/>
                </a:solidFill>
              </a:rPr>
            </a:br>
            <a:r>
              <a:rPr lang="en-US" sz="1400" baseline="30000" dirty="0">
                <a:solidFill>
                  <a:schemeClr val="tx1"/>
                </a:solidFill>
              </a:rPr>
              <a:t>8</a:t>
            </a:r>
            <a:r>
              <a:rPr lang="en-US" sz="1400" dirty="0">
                <a:solidFill>
                  <a:schemeClr val="tx1"/>
                </a:solidFill>
              </a:rPr>
              <a:t> Bring forth therefore fruits worthy of repentance, and begin not to say within yourselves, We have Abraham to our father: for I say unto you, That God is able of these stones to raise up children unto Abraham.</a:t>
            </a:r>
          </a:p>
          <a:p>
            <a:pPr marL="742950" lvl="1" indent="-285750">
              <a:buFontTx/>
              <a:buChar char="-"/>
            </a:pPr>
            <a:r>
              <a:rPr lang="en-US" sz="1400" dirty="0">
                <a:solidFill>
                  <a:schemeClr val="tx1"/>
                </a:solidFill>
              </a:rPr>
              <a:t>God is VERY interested in what fruit you produce. This is indicative constantly through the Bible!</a:t>
            </a:r>
          </a:p>
          <a:p>
            <a:pPr marL="742950" lvl="1" indent="-285750">
              <a:buFontTx/>
              <a:buChar char="-"/>
            </a:pPr>
            <a:r>
              <a:rPr lang="en-US" sz="1400" dirty="0">
                <a:solidFill>
                  <a:schemeClr val="tx1"/>
                </a:solidFill>
              </a:rPr>
              <a:t>John would not baptize someone who did not show fruits of repentance! Repentance is a death, and baptism is a burial of your old man! (Romans 6:4, Colossians 2:12)</a:t>
            </a:r>
          </a:p>
          <a:p>
            <a:pPr marL="742950" lvl="1" indent="-285750">
              <a:buFontTx/>
              <a:buChar char="-"/>
            </a:pPr>
            <a:r>
              <a:rPr lang="en-US" sz="1400" dirty="0">
                <a:solidFill>
                  <a:schemeClr val="tx1"/>
                </a:solidFill>
              </a:rPr>
              <a:t>Verse 10-15: Repentance may take on various forms for different people in different walks of life, but the basic concept is not doing YOUR will, but God’s will! This is why it’s important to read God’s word, because it will let us know what His will is versus our will or even what “feels” right.</a:t>
            </a:r>
          </a:p>
          <a:p>
            <a:pPr marL="285750" indent="-285750">
              <a:buFontTx/>
              <a:buChar char="-"/>
            </a:pPr>
            <a:r>
              <a:rPr lang="en-US" sz="1400" dirty="0">
                <a:solidFill>
                  <a:schemeClr val="tx1"/>
                </a:solidFill>
              </a:rPr>
              <a:t>John begins to declare Jesus Christ as the Messiah, and explains that this Messiah would baptize them with “the Holy Ghost” and fire! (fulfilled in Acts 2)</a:t>
            </a:r>
          </a:p>
          <a:p>
            <a:pPr marL="285750" indent="-285750">
              <a:buFontTx/>
              <a:buChar char="-"/>
            </a:pPr>
            <a:r>
              <a:rPr lang="en-US" sz="1400" b="1" u="sng" dirty="0">
                <a:solidFill>
                  <a:schemeClr val="tx1"/>
                </a:solidFill>
              </a:rPr>
              <a:t>Luke 3:18</a:t>
            </a:r>
            <a:br>
              <a:rPr lang="en-US" sz="1400" dirty="0">
                <a:solidFill>
                  <a:schemeClr val="tx1"/>
                </a:solidFill>
              </a:rPr>
            </a:br>
            <a:r>
              <a:rPr lang="en-US" sz="1400" baseline="30000" dirty="0">
                <a:solidFill>
                  <a:schemeClr val="tx1"/>
                </a:solidFill>
              </a:rPr>
              <a:t>18</a:t>
            </a:r>
            <a:r>
              <a:rPr lang="en-US" sz="1400" dirty="0">
                <a:solidFill>
                  <a:schemeClr val="tx1"/>
                </a:solidFill>
              </a:rPr>
              <a:t> And many other things in his exhortation preached he unto the people. </a:t>
            </a:r>
            <a:r>
              <a:rPr lang="en-US" sz="1400" b="1" i="1" dirty="0">
                <a:solidFill>
                  <a:schemeClr val="tx1"/>
                </a:solidFill>
              </a:rPr>
              <a:t>(Not just a 2 week revival…)</a:t>
            </a:r>
          </a:p>
        </p:txBody>
      </p:sp>
    </p:spTree>
    <p:extLst>
      <p:ext uri="{BB962C8B-B14F-4D97-AF65-F5344CB8AC3E}">
        <p14:creationId xmlns:p14="http://schemas.microsoft.com/office/powerpoint/2010/main" val="112002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18F3E-2EFB-DB02-A64A-52A69F9DC57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6474B0F-B493-2BEB-9A02-A12BCCCDB6F8}"/>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dirty="0"/>
                        <a:t>NOTES</a:t>
                      </a:r>
                    </a:p>
                  </a:txBody>
                  <a:tcPr/>
                </a:tc>
                <a:extLst>
                  <a:ext uri="{0D108BD9-81ED-4DB2-BD59-A6C34878D82A}">
                    <a16:rowId xmlns:a16="http://schemas.microsoft.com/office/drawing/2014/main" val="14215354"/>
                  </a:ext>
                </a:extLst>
              </a:tr>
              <a:tr h="381000">
                <a:tc>
                  <a:txBody>
                    <a:bodyPr/>
                    <a:lstStyle/>
                    <a:p>
                      <a:endParaRPr lang="en-US" dirty="0"/>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F8529D1F-13B3-934E-D288-4CFFBE7316B2}"/>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Tx/>
              <a:buChar char="-"/>
            </a:pPr>
            <a:r>
              <a:rPr lang="en-US" sz="1400" dirty="0">
                <a:solidFill>
                  <a:schemeClr val="tx1"/>
                </a:solidFill>
              </a:rPr>
              <a:t>John exhibited many of the qualities as Elijah! We read where John the Baptist was shut up in prison for calling out wrong even in the high place where rulers dwelt. He is placed in prison because of this, but he had the guts to stand up and call Herod out!</a:t>
            </a:r>
          </a:p>
          <a:p>
            <a:pPr marL="285750" indent="-285750">
              <a:buFontTx/>
              <a:buChar char="-"/>
            </a:pPr>
            <a:r>
              <a:rPr lang="en-US" sz="1400" dirty="0">
                <a:solidFill>
                  <a:schemeClr val="tx1"/>
                </a:solidFill>
              </a:rPr>
              <a:t>The Holy Ghost confirmed to John the Baptist that Jesus was the Messiah and son of God! The dove was a sign for John the Baptist, not 3</a:t>
            </a:r>
            <a:r>
              <a:rPr lang="en-US" sz="1400" baseline="30000" dirty="0">
                <a:solidFill>
                  <a:schemeClr val="tx1"/>
                </a:solidFill>
              </a:rPr>
              <a:t>rd</a:t>
            </a:r>
            <a:r>
              <a:rPr lang="en-US" sz="1400" dirty="0">
                <a:solidFill>
                  <a:schemeClr val="tx1"/>
                </a:solidFill>
              </a:rPr>
              <a:t> ‘person’ in a trinity. The Holy Ghost is not a bird, and in fact God’s holy spirit was expressed many different ways in the Old Testament (Bush, whirlwind, mountain on fire, </a:t>
            </a:r>
            <a:r>
              <a:rPr lang="en-US" sz="1400" dirty="0" err="1">
                <a:solidFill>
                  <a:schemeClr val="tx1"/>
                </a:solidFill>
              </a:rPr>
              <a:t>etc</a:t>
            </a:r>
            <a:r>
              <a:rPr lang="en-US" sz="1400" dirty="0">
                <a:solidFill>
                  <a:schemeClr val="tx1"/>
                </a:solidFill>
              </a:rPr>
              <a:t>)</a:t>
            </a:r>
          </a:p>
          <a:p>
            <a:pPr marL="742950" lvl="1" indent="-285750">
              <a:buFontTx/>
              <a:buChar char="-"/>
            </a:pPr>
            <a:r>
              <a:rPr lang="en-US" sz="1400" b="1" i="1" dirty="0">
                <a:solidFill>
                  <a:schemeClr val="tx1"/>
                </a:solidFill>
              </a:rPr>
              <a:t>John 1:30-35 explicitly explains this to us!</a:t>
            </a:r>
          </a:p>
          <a:p>
            <a:pPr marL="285750" indent="-285750">
              <a:buFontTx/>
              <a:buChar char="-"/>
            </a:pPr>
            <a:r>
              <a:rPr lang="en-US" sz="1400" dirty="0">
                <a:solidFill>
                  <a:schemeClr val="tx1"/>
                </a:solidFill>
              </a:rPr>
              <a:t>Luke 3:23 puts Jesus’ age approximately 30 years old. Verse 23 through to the end of the chapter lists out Jesus’ genealogy back all the way to Adam. The record here is pretty amazing!</a:t>
            </a:r>
          </a:p>
          <a:p>
            <a:pPr marL="285750" indent="-285750">
              <a:buFontTx/>
              <a:buChar char="-"/>
            </a:pPr>
            <a:endParaRPr lang="en-US" sz="1400" dirty="0">
              <a:solidFill>
                <a:schemeClr val="tx1"/>
              </a:solidFill>
            </a:endParaRPr>
          </a:p>
          <a:p>
            <a:pPr marL="285750" indent="-285750">
              <a:buFontTx/>
              <a:buChar char="-"/>
            </a:pPr>
            <a:endParaRPr lang="en-US" sz="1400" dirty="0">
              <a:solidFill>
                <a:schemeClr val="tx1"/>
              </a:solidFill>
            </a:endParaRPr>
          </a:p>
        </p:txBody>
      </p:sp>
    </p:spTree>
    <p:extLst>
      <p:ext uri="{BB962C8B-B14F-4D97-AF65-F5344CB8AC3E}">
        <p14:creationId xmlns:p14="http://schemas.microsoft.com/office/powerpoint/2010/main" val="899807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64A00-BA24-BE40-5902-ADA3C435EFC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520EA42-9BFE-8EE4-8A9F-5518E1696630}"/>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F14FA9B7-3158-8C8B-A4E6-E10AE968F0C6}"/>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Chapter 4: Early years of Jesus’ ministry. </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Starts with the temptation of Jesus. Jesus is led into the wilderness (representing a lonely and desolate place) and the devil begins to tempt him in different manners. Each time Jesus returns scripture to him, letting us know how powerful scripture really is! Scripture is right and proper no matter our emotional or physical strength, where we are, who’s standing with us, etc.</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Living for God long enough, you may/will probably experience a low moment in your life where your ambition, drive, or AAA personality won’t be enough to carry you through a trial… you need the Word of God to be able to guide you when you’re compass is not calibrated properly!\</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returns to Galilee and begins teaching in the synagogues, and then comes to Nazareth one day and makes a very bold statement… he reads a portion of scripture in Isaiah that is making a prophetic statement about the Messiah…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4:18-19</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100" b="1" i="1" u="none" strike="noStrike" kern="1200" cap="none" spc="0" normalizeH="0" baseline="0" noProof="0" dirty="0">
                <a:ln>
                  <a:noFill/>
                </a:ln>
                <a:solidFill>
                  <a:prstClr val="black"/>
                </a:solidFill>
                <a:effectLst/>
                <a:uLnTx/>
                <a:uFillTx/>
                <a:latin typeface="Aptos" panose="02110004020202020204"/>
                <a:ea typeface="+mn-ea"/>
                <a:cs typeface="+mn-cs"/>
              </a:rPr>
              <a:t>(Also notice, the Bible says “as His custom was”… meaning Jesus went to church regularly also!!)</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18</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The Spirit of the Lord is upon me, because he hath anointed me to preach the gospel to the poor; he hath sent me to heal the brokenhearted, to preach deliverance to the captives, and recovering of sight to the blind, to set at liberty them that are bruised,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19</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To preach the acceptable year of the Lord.</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After returning the scroll to the minister, he says “This day is this scripture fulfilled in your ears.”</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is proclaiming Himself as the Messiah!</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problem here is that the people here knew Jesus simply as Joseph’s son… and so there was so much they missed out on!</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reminds the Jews that in the Old Testament the Jews suffered famine and disease when a little widow woman and a gentile captain received a miracle from God… This obviously didn’t sit to well with them and they tried taking Jesus to a hill to throw Him off, but Jesus escaped out of their hands… thus began a very ‘interesting’ relationship between Jesus and the religious ‘elites’ of the time. (Scribes, Pharisees, </a:t>
            </a:r>
            <a:r>
              <a:rPr kumimoji="0" lang="en-US" sz="1400" b="0" i="0" u="none" strike="noStrike" kern="1200" cap="none" spc="0" normalizeH="0" baseline="0" noProof="0" dirty="0" err="1">
                <a:ln>
                  <a:noFill/>
                </a:ln>
                <a:solidFill>
                  <a:prstClr val="black"/>
                </a:solidFill>
                <a:effectLst/>
                <a:uLnTx/>
                <a:uFillTx/>
                <a:latin typeface="Aptos" panose="02110004020202020204"/>
                <a:ea typeface="+mn-ea"/>
                <a:cs typeface="+mn-cs"/>
              </a:rPr>
              <a:t>etc</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t>
            </a:r>
          </a:p>
          <a:p>
            <a:pPr marL="1200150" marR="0" lvl="2" indent="-285750" algn="l" defTabSz="914400" rtl="0" eaLnBrk="1" fontAlgn="auto" latinLnBrk="0" hangingPunct="1">
              <a:lnSpc>
                <a:spcPct val="100000"/>
              </a:lnSpc>
              <a:spcBef>
                <a:spcPts val="0"/>
              </a:spcBef>
              <a:spcAft>
                <a:spcPts val="0"/>
              </a:spcAft>
              <a:buClrTx/>
              <a:buSzTx/>
              <a:buFontTx/>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78075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287C6-47C4-0E32-7010-7E11652AE6F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31D2DA8-B9D8-DF09-6E53-6B4B72E38C29}"/>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EB53AA05-C2EE-9F87-F4F9-F9A5776C2080}"/>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Tx/>
              <a:buChar char="-"/>
            </a:pPr>
            <a:r>
              <a:rPr lang="en-US" sz="1400" dirty="0">
                <a:solidFill>
                  <a:schemeClr val="tx1"/>
                </a:solidFill>
              </a:rPr>
              <a:t>Jesus leaves and goes to Capernaum (a city in Galilee) and begins to teach on the Sabbath day.</a:t>
            </a:r>
          </a:p>
          <a:p>
            <a:pPr marL="742950" lvl="1" indent="-285750">
              <a:buFontTx/>
              <a:buChar char="-"/>
            </a:pPr>
            <a:r>
              <a:rPr lang="en-US" sz="1400" dirty="0">
                <a:solidFill>
                  <a:schemeClr val="tx1"/>
                </a:solidFill>
              </a:rPr>
              <a:t>Luke 4:32</a:t>
            </a:r>
            <a:br>
              <a:rPr lang="en-US" sz="1400" dirty="0">
                <a:solidFill>
                  <a:schemeClr val="tx1"/>
                </a:solidFill>
              </a:rPr>
            </a:br>
            <a:r>
              <a:rPr lang="en-US" sz="1400" baseline="30000" dirty="0">
                <a:solidFill>
                  <a:schemeClr val="tx1"/>
                </a:solidFill>
              </a:rPr>
              <a:t>32</a:t>
            </a:r>
            <a:r>
              <a:rPr lang="en-US" sz="1400" dirty="0">
                <a:solidFill>
                  <a:schemeClr val="tx1"/>
                </a:solidFill>
              </a:rPr>
              <a:t> And they were astonished at his doctrine: for his word was with power.</a:t>
            </a:r>
          </a:p>
          <a:p>
            <a:pPr marL="742950" lvl="1" indent="-285750">
              <a:buFontTx/>
              <a:buChar char="-"/>
            </a:pPr>
            <a:r>
              <a:rPr lang="en-US" sz="1400" dirty="0">
                <a:solidFill>
                  <a:schemeClr val="tx1"/>
                </a:solidFill>
              </a:rPr>
              <a:t>In the synagogue, a man with an unclean spirit is delivered, and the people see it and wonder at His power! His fame begins to spread about the country!</a:t>
            </a:r>
          </a:p>
          <a:p>
            <a:pPr marL="742950" lvl="1" indent="-285750">
              <a:buFontTx/>
              <a:buChar char="-"/>
            </a:pPr>
            <a:r>
              <a:rPr lang="en-US" sz="1400" dirty="0">
                <a:solidFill>
                  <a:schemeClr val="tx1"/>
                </a:solidFill>
              </a:rPr>
              <a:t>He heals Simon’s mother-in-law, people are brought to Him from all over and he begins to heal them. The people try getting Him to stay but Jesus eventually tells them</a:t>
            </a:r>
          </a:p>
          <a:p>
            <a:pPr marL="742950" lvl="1" indent="-285750">
              <a:buFontTx/>
              <a:buChar char="-"/>
            </a:pPr>
            <a:r>
              <a:rPr lang="en-US" sz="1400" b="1" u="sng" dirty="0">
                <a:solidFill>
                  <a:schemeClr val="tx1"/>
                </a:solidFill>
              </a:rPr>
              <a:t>Luke 4:43-44</a:t>
            </a:r>
            <a:br>
              <a:rPr lang="en-US" sz="1400" dirty="0">
                <a:solidFill>
                  <a:schemeClr val="tx1"/>
                </a:solidFill>
              </a:rPr>
            </a:br>
            <a:r>
              <a:rPr lang="en-US" sz="1400" dirty="0">
                <a:solidFill>
                  <a:schemeClr val="tx1"/>
                </a:solidFill>
              </a:rPr>
              <a:t>	</a:t>
            </a:r>
            <a:r>
              <a:rPr lang="en-US" sz="1400" baseline="30000" dirty="0">
                <a:solidFill>
                  <a:schemeClr val="tx1"/>
                </a:solidFill>
              </a:rPr>
              <a:t>43</a:t>
            </a:r>
            <a:r>
              <a:rPr lang="en-US" sz="1400" dirty="0">
                <a:solidFill>
                  <a:schemeClr val="tx1"/>
                </a:solidFill>
              </a:rPr>
              <a:t> And he said unto them, -- I must preach the kingdom of God to other cities also: for therefore am I sent. </a:t>
            </a:r>
          </a:p>
          <a:p>
            <a:pPr lvl="1"/>
            <a:r>
              <a:rPr lang="en-US" sz="1400" baseline="30000" dirty="0">
                <a:solidFill>
                  <a:schemeClr val="tx1"/>
                </a:solidFill>
              </a:rPr>
              <a:t>	44</a:t>
            </a:r>
            <a:r>
              <a:rPr lang="en-US" sz="1400" dirty="0">
                <a:solidFill>
                  <a:schemeClr val="tx1"/>
                </a:solidFill>
              </a:rPr>
              <a:t> And he preached in the synagogues of Galilee.</a:t>
            </a:r>
          </a:p>
          <a:p>
            <a:endParaRPr lang="en-US" sz="1400" dirty="0">
              <a:solidFill>
                <a:schemeClr val="tx1"/>
              </a:solidFill>
            </a:endParaRPr>
          </a:p>
          <a:p>
            <a:pPr marL="285750" indent="-285750">
              <a:buFontTx/>
              <a:buChar char="-"/>
            </a:pPr>
            <a:endParaRPr lang="en-US" sz="1400" dirty="0">
              <a:solidFill>
                <a:schemeClr val="tx1"/>
              </a:solidFill>
            </a:endParaRPr>
          </a:p>
        </p:txBody>
      </p:sp>
    </p:spTree>
    <p:extLst>
      <p:ext uri="{BB962C8B-B14F-4D97-AF65-F5344CB8AC3E}">
        <p14:creationId xmlns:p14="http://schemas.microsoft.com/office/powerpoint/2010/main" val="294827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A25C7-8B65-593B-492C-8DECEEAC9369}"/>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3CD54D2-62B1-A159-14C3-71960BD55511}"/>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dirty="0"/>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F10B052C-239A-0586-8914-E085E4AEA1FA}"/>
              </a:ext>
            </a:extLst>
          </p:cNvPr>
          <p:cNvSpPr/>
          <p:nvPr/>
        </p:nvSpPr>
        <p:spPr>
          <a:xfrm>
            <a:off x="0" y="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00000"/>
              </a:lnSpc>
              <a:spcBef>
                <a:spcPts val="0"/>
              </a:spcBef>
              <a:spcAft>
                <a:spcPts val="0"/>
              </a:spcAft>
              <a:buClrTx/>
              <a:buSzTx/>
              <a:tabLst/>
              <a:defRPr/>
            </a:pPr>
            <a:r>
              <a:rPr kumimoji="0" lang="en-US" sz="16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 Chapter 5: Meeting Jesus’ disciples</a:t>
            </a:r>
            <a:endParaRPr kumimoji="0" lang="en-US" sz="1400" b="1" i="0" u="sng"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is at the Lake Gennesaret, and the people press the Lord to speak and to hear Him teach, and so He sees two ships, and asks the captains to cast out the ship a little bit so He could speak to everybody on the shore (probably an interesting interaction… having a multitude of people at the shore trying to hear this man teach)</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Jesus begins to teach from the ship.</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5:4</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4</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Now when he had left speaking, he said unto Simon, Launch out into the deep, and let down your nets for a draught.</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These were seasons fishermen. This was probably a lucrative fishing company, which was a family passed tradition. These were experienced men from experienced families. The men explained to Jesus that they had been trying to catch fish all night, with no luck! (sounds like my kind of fishing experiences…)</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“nevertheless at thy word I will let down the net” I wonder if something about the man teaching and interacting with the multitude made the fisherman think maybe there was something different about this man…</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The catch these men began to bring in was so drastic it took both ships and even then the ships began to sink… and then it dawned on Peter that there was something supernatural at stake here! (Remember, when people have an interaction with Jesus in the Bible, I pay attention…) Peter’s reaction is very humble and sincere…</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1" i="0" u="sng" strike="noStrike" kern="1200" cap="none" spc="0" normalizeH="0" baseline="0" noProof="0" dirty="0">
                <a:ln>
                  <a:noFill/>
                </a:ln>
                <a:solidFill>
                  <a:prstClr val="black"/>
                </a:solidFill>
                <a:effectLst/>
                <a:uLnTx/>
                <a:uFillTx/>
                <a:latin typeface="Aptos" panose="02110004020202020204"/>
                <a:ea typeface="+mn-ea"/>
                <a:cs typeface="+mn-cs"/>
              </a:rPr>
              <a:t>Luke 5:8-11</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8</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When Simon Peter saw it, he fell down at Jesus' knees, saying, Depart from me; for I am a sinful man, O Lord. </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9</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For he was astonished, and all that were with him, at the draught of the fishes which they had taken:</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10</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so was also James, and John, the sons of Zebedee, which were partners with Simon. And Jesus said unto Simon, Fear not; from henceforth thou shalt catch men. </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11</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when they had brought their ships to land, they forsook all, and followed him.</a:t>
            </a:r>
          </a:p>
          <a:p>
            <a:pPr marL="1200150" marR="0" lvl="2" indent="-285750" algn="l" defTabSz="914400" rtl="0" eaLnBrk="1" fontAlgn="auto" latinLnBrk="0" hangingPunct="1">
              <a:lnSpc>
                <a:spcPct val="100000"/>
              </a:lnSpc>
              <a:spcBef>
                <a:spcPts val="0"/>
              </a:spcBef>
              <a:spcAft>
                <a:spcPts val="0"/>
              </a:spcAft>
              <a:buClrTx/>
              <a:buSzTx/>
              <a:buFontTx/>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48119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24365-ACA7-DA9E-1EEB-3C37DD247E5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2F04EBA-2DDB-BF87-3802-C0A3FDCC73FF}"/>
              </a:ext>
            </a:extLst>
          </p:cNvPr>
          <p:cNvGraphicFramePr>
            <a:graphicFrameLocks noGrp="1"/>
          </p:cNvGraphicFramePr>
          <p:nvPr/>
        </p:nvGraphicFramePr>
        <p:xfrm>
          <a:off x="8442960" y="0"/>
          <a:ext cx="3749040" cy="6858000"/>
        </p:xfrm>
        <a:graphic>
          <a:graphicData uri="http://schemas.openxmlformats.org/drawingml/2006/table">
            <a:tbl>
              <a:tblPr firstRow="1" bandRow="1">
                <a:tableStyleId>{793D81CF-94F2-401A-BA57-92F5A7B2D0C5}</a:tableStyleId>
              </a:tblPr>
              <a:tblGrid>
                <a:gridCol w="3749040">
                  <a:extLst>
                    <a:ext uri="{9D8B030D-6E8A-4147-A177-3AD203B41FA5}">
                      <a16:colId xmlns:a16="http://schemas.microsoft.com/office/drawing/2014/main" val="204916411"/>
                    </a:ext>
                  </a:extLst>
                </a:gridCol>
              </a:tblGrid>
              <a:tr h="381000">
                <a:tc>
                  <a:txBody>
                    <a:bodyPr/>
                    <a:lstStyle/>
                    <a:p>
                      <a:pPr algn="ctr"/>
                      <a:r>
                        <a:rPr lang="en-US" u="sng"/>
                        <a:t>NOTES</a:t>
                      </a:r>
                    </a:p>
                  </a:txBody>
                  <a:tcPr/>
                </a:tc>
                <a:extLst>
                  <a:ext uri="{0D108BD9-81ED-4DB2-BD59-A6C34878D82A}">
                    <a16:rowId xmlns:a16="http://schemas.microsoft.com/office/drawing/2014/main" val="14215354"/>
                  </a:ext>
                </a:extLst>
              </a:tr>
              <a:tr h="381000">
                <a:tc>
                  <a:txBody>
                    <a:bodyPr/>
                    <a:lstStyle/>
                    <a:p>
                      <a:endParaRPr lang="en-US"/>
                    </a:p>
                  </a:txBody>
                  <a:tcPr/>
                </a:tc>
                <a:extLst>
                  <a:ext uri="{0D108BD9-81ED-4DB2-BD59-A6C34878D82A}">
                    <a16:rowId xmlns:a16="http://schemas.microsoft.com/office/drawing/2014/main" val="3394288173"/>
                  </a:ext>
                </a:extLst>
              </a:tr>
              <a:tr h="381000">
                <a:tc>
                  <a:txBody>
                    <a:bodyPr/>
                    <a:lstStyle/>
                    <a:p>
                      <a:endParaRPr lang="en-US"/>
                    </a:p>
                  </a:txBody>
                  <a:tcPr/>
                </a:tc>
                <a:extLst>
                  <a:ext uri="{0D108BD9-81ED-4DB2-BD59-A6C34878D82A}">
                    <a16:rowId xmlns:a16="http://schemas.microsoft.com/office/drawing/2014/main" val="1990937922"/>
                  </a:ext>
                </a:extLst>
              </a:tr>
              <a:tr h="381000">
                <a:tc>
                  <a:txBody>
                    <a:bodyPr/>
                    <a:lstStyle/>
                    <a:p>
                      <a:endParaRPr lang="en-US"/>
                    </a:p>
                  </a:txBody>
                  <a:tcPr/>
                </a:tc>
                <a:extLst>
                  <a:ext uri="{0D108BD9-81ED-4DB2-BD59-A6C34878D82A}">
                    <a16:rowId xmlns:a16="http://schemas.microsoft.com/office/drawing/2014/main" val="766870336"/>
                  </a:ext>
                </a:extLst>
              </a:tr>
              <a:tr h="381000">
                <a:tc>
                  <a:txBody>
                    <a:bodyPr/>
                    <a:lstStyle/>
                    <a:p>
                      <a:endParaRPr lang="en-US"/>
                    </a:p>
                  </a:txBody>
                  <a:tcPr/>
                </a:tc>
                <a:extLst>
                  <a:ext uri="{0D108BD9-81ED-4DB2-BD59-A6C34878D82A}">
                    <a16:rowId xmlns:a16="http://schemas.microsoft.com/office/drawing/2014/main" val="3379980227"/>
                  </a:ext>
                </a:extLst>
              </a:tr>
              <a:tr h="381000">
                <a:tc>
                  <a:txBody>
                    <a:bodyPr/>
                    <a:lstStyle/>
                    <a:p>
                      <a:endParaRPr lang="en-US"/>
                    </a:p>
                  </a:txBody>
                  <a:tcPr/>
                </a:tc>
                <a:extLst>
                  <a:ext uri="{0D108BD9-81ED-4DB2-BD59-A6C34878D82A}">
                    <a16:rowId xmlns:a16="http://schemas.microsoft.com/office/drawing/2014/main" val="2789517113"/>
                  </a:ext>
                </a:extLst>
              </a:tr>
              <a:tr h="381000">
                <a:tc>
                  <a:txBody>
                    <a:bodyPr/>
                    <a:lstStyle/>
                    <a:p>
                      <a:endParaRPr lang="en-US"/>
                    </a:p>
                  </a:txBody>
                  <a:tcPr/>
                </a:tc>
                <a:extLst>
                  <a:ext uri="{0D108BD9-81ED-4DB2-BD59-A6C34878D82A}">
                    <a16:rowId xmlns:a16="http://schemas.microsoft.com/office/drawing/2014/main" val="1149018966"/>
                  </a:ext>
                </a:extLst>
              </a:tr>
              <a:tr h="381000">
                <a:tc>
                  <a:txBody>
                    <a:bodyPr/>
                    <a:lstStyle/>
                    <a:p>
                      <a:endParaRPr lang="en-US"/>
                    </a:p>
                  </a:txBody>
                  <a:tcPr/>
                </a:tc>
                <a:extLst>
                  <a:ext uri="{0D108BD9-81ED-4DB2-BD59-A6C34878D82A}">
                    <a16:rowId xmlns:a16="http://schemas.microsoft.com/office/drawing/2014/main" val="1323375664"/>
                  </a:ext>
                </a:extLst>
              </a:tr>
              <a:tr h="381000">
                <a:tc>
                  <a:txBody>
                    <a:bodyPr/>
                    <a:lstStyle/>
                    <a:p>
                      <a:endParaRPr lang="en-US"/>
                    </a:p>
                  </a:txBody>
                  <a:tcPr/>
                </a:tc>
                <a:extLst>
                  <a:ext uri="{0D108BD9-81ED-4DB2-BD59-A6C34878D82A}">
                    <a16:rowId xmlns:a16="http://schemas.microsoft.com/office/drawing/2014/main" val="1269953013"/>
                  </a:ext>
                </a:extLst>
              </a:tr>
              <a:tr h="381000">
                <a:tc>
                  <a:txBody>
                    <a:bodyPr/>
                    <a:lstStyle/>
                    <a:p>
                      <a:endParaRPr lang="en-US"/>
                    </a:p>
                  </a:txBody>
                  <a:tcPr/>
                </a:tc>
                <a:extLst>
                  <a:ext uri="{0D108BD9-81ED-4DB2-BD59-A6C34878D82A}">
                    <a16:rowId xmlns:a16="http://schemas.microsoft.com/office/drawing/2014/main" val="1468854533"/>
                  </a:ext>
                </a:extLst>
              </a:tr>
              <a:tr h="381000">
                <a:tc>
                  <a:txBody>
                    <a:bodyPr/>
                    <a:lstStyle/>
                    <a:p>
                      <a:endParaRPr lang="en-US"/>
                    </a:p>
                  </a:txBody>
                  <a:tcPr/>
                </a:tc>
                <a:extLst>
                  <a:ext uri="{0D108BD9-81ED-4DB2-BD59-A6C34878D82A}">
                    <a16:rowId xmlns:a16="http://schemas.microsoft.com/office/drawing/2014/main" val="1331245096"/>
                  </a:ext>
                </a:extLst>
              </a:tr>
              <a:tr h="381000">
                <a:tc>
                  <a:txBody>
                    <a:bodyPr/>
                    <a:lstStyle/>
                    <a:p>
                      <a:endParaRPr lang="en-US"/>
                    </a:p>
                  </a:txBody>
                  <a:tcPr/>
                </a:tc>
                <a:extLst>
                  <a:ext uri="{0D108BD9-81ED-4DB2-BD59-A6C34878D82A}">
                    <a16:rowId xmlns:a16="http://schemas.microsoft.com/office/drawing/2014/main" val="3112204878"/>
                  </a:ext>
                </a:extLst>
              </a:tr>
              <a:tr h="381000">
                <a:tc>
                  <a:txBody>
                    <a:bodyPr/>
                    <a:lstStyle/>
                    <a:p>
                      <a:endParaRPr lang="en-US"/>
                    </a:p>
                  </a:txBody>
                  <a:tcPr/>
                </a:tc>
                <a:extLst>
                  <a:ext uri="{0D108BD9-81ED-4DB2-BD59-A6C34878D82A}">
                    <a16:rowId xmlns:a16="http://schemas.microsoft.com/office/drawing/2014/main" val="2275572102"/>
                  </a:ext>
                </a:extLst>
              </a:tr>
              <a:tr h="381000">
                <a:tc>
                  <a:txBody>
                    <a:bodyPr/>
                    <a:lstStyle/>
                    <a:p>
                      <a:endParaRPr lang="en-US"/>
                    </a:p>
                  </a:txBody>
                  <a:tcPr/>
                </a:tc>
                <a:extLst>
                  <a:ext uri="{0D108BD9-81ED-4DB2-BD59-A6C34878D82A}">
                    <a16:rowId xmlns:a16="http://schemas.microsoft.com/office/drawing/2014/main" val="2362384466"/>
                  </a:ext>
                </a:extLst>
              </a:tr>
              <a:tr h="381000">
                <a:tc>
                  <a:txBody>
                    <a:bodyPr/>
                    <a:lstStyle/>
                    <a:p>
                      <a:endParaRPr lang="en-US"/>
                    </a:p>
                  </a:txBody>
                  <a:tcPr/>
                </a:tc>
                <a:extLst>
                  <a:ext uri="{0D108BD9-81ED-4DB2-BD59-A6C34878D82A}">
                    <a16:rowId xmlns:a16="http://schemas.microsoft.com/office/drawing/2014/main" val="1023263475"/>
                  </a:ext>
                </a:extLst>
              </a:tr>
              <a:tr h="381000">
                <a:tc>
                  <a:txBody>
                    <a:bodyPr/>
                    <a:lstStyle/>
                    <a:p>
                      <a:endParaRPr lang="en-US"/>
                    </a:p>
                  </a:txBody>
                  <a:tcPr/>
                </a:tc>
                <a:extLst>
                  <a:ext uri="{0D108BD9-81ED-4DB2-BD59-A6C34878D82A}">
                    <a16:rowId xmlns:a16="http://schemas.microsoft.com/office/drawing/2014/main" val="1943637057"/>
                  </a:ext>
                </a:extLst>
              </a:tr>
              <a:tr h="381000">
                <a:tc>
                  <a:txBody>
                    <a:bodyPr/>
                    <a:lstStyle/>
                    <a:p>
                      <a:endParaRPr lang="en-US"/>
                    </a:p>
                  </a:txBody>
                  <a:tcPr/>
                </a:tc>
                <a:extLst>
                  <a:ext uri="{0D108BD9-81ED-4DB2-BD59-A6C34878D82A}">
                    <a16:rowId xmlns:a16="http://schemas.microsoft.com/office/drawing/2014/main" val="953806439"/>
                  </a:ext>
                </a:extLst>
              </a:tr>
              <a:tr h="381000">
                <a:tc>
                  <a:txBody>
                    <a:bodyPr/>
                    <a:lstStyle/>
                    <a:p>
                      <a:endParaRPr lang="en-US"/>
                    </a:p>
                  </a:txBody>
                  <a:tcPr/>
                </a:tc>
                <a:extLst>
                  <a:ext uri="{0D108BD9-81ED-4DB2-BD59-A6C34878D82A}">
                    <a16:rowId xmlns:a16="http://schemas.microsoft.com/office/drawing/2014/main" val="960399548"/>
                  </a:ext>
                </a:extLst>
              </a:tr>
            </a:tbl>
          </a:graphicData>
        </a:graphic>
      </p:graphicFrame>
      <p:sp>
        <p:nvSpPr>
          <p:cNvPr id="3" name="Rectangle 2">
            <a:extLst>
              <a:ext uri="{FF2B5EF4-FFF2-40B4-BE49-F238E27FC236}">
                <a16:creationId xmlns:a16="http://schemas.microsoft.com/office/drawing/2014/main" id="{C30C67DB-B13C-6CD3-B469-2439EC5375C3}"/>
              </a:ext>
            </a:extLst>
          </p:cNvPr>
          <p:cNvSpPr/>
          <p:nvPr/>
        </p:nvSpPr>
        <p:spPr>
          <a:xfrm>
            <a:off x="0" y="7620"/>
            <a:ext cx="844296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742950" lvl="1" indent="-285750">
              <a:buFontTx/>
              <a:buChar char="-"/>
            </a:pPr>
            <a:r>
              <a:rPr lang="en-US" sz="1400" dirty="0">
                <a:solidFill>
                  <a:schemeClr val="tx1"/>
                </a:solidFill>
              </a:rPr>
              <a:t>After this, Luke records Jesus healing a leper (and not forsaking the law in verse 14), and then Jesus goes to a wilderness to pray, then heals a man of palsy in a crowded house. This ignites a fire!</a:t>
            </a:r>
          </a:p>
          <a:p>
            <a:pPr marL="1200150" lvl="2" indent="-285750">
              <a:buFontTx/>
              <a:buChar char="-"/>
            </a:pPr>
            <a:r>
              <a:rPr lang="en-US" sz="1400" dirty="0">
                <a:solidFill>
                  <a:schemeClr val="tx1"/>
                </a:solidFill>
              </a:rPr>
              <a:t>In this house, there wasn’t much room so the man with palsy’s friends let him down through the roof, so Jesus would heal him! (Quite a length to go to </a:t>
            </a:r>
            <a:r>
              <a:rPr lang="en-US" sz="1400" dirty="0" err="1">
                <a:solidFill>
                  <a:schemeClr val="tx1"/>
                </a:solidFill>
              </a:rPr>
              <a:t>to</a:t>
            </a:r>
            <a:r>
              <a:rPr lang="en-US" sz="1400" dirty="0">
                <a:solidFill>
                  <a:schemeClr val="tx1"/>
                </a:solidFill>
              </a:rPr>
              <a:t> have an interaction with </a:t>
            </a:r>
            <a:r>
              <a:rPr lang="en-US" sz="1400" dirty="0" err="1">
                <a:solidFill>
                  <a:schemeClr val="tx1"/>
                </a:solidFill>
              </a:rPr>
              <a:t>jesus</a:t>
            </a:r>
            <a:r>
              <a:rPr lang="en-US" sz="1400" dirty="0">
                <a:solidFill>
                  <a:schemeClr val="tx1"/>
                </a:solidFill>
              </a:rPr>
              <a:t>). But then Jesus makes this statement…</a:t>
            </a:r>
          </a:p>
          <a:p>
            <a:pPr marL="1200150" lvl="2" indent="-285750">
              <a:buFontTx/>
              <a:buChar char="-"/>
            </a:pPr>
            <a:r>
              <a:rPr lang="en-US" sz="1400" b="1" u="sng" dirty="0">
                <a:solidFill>
                  <a:schemeClr val="tx1"/>
                </a:solidFill>
              </a:rPr>
              <a:t>Luke 5:20</a:t>
            </a:r>
            <a:br>
              <a:rPr lang="en-US" sz="1400" b="1" u="sng" dirty="0">
                <a:solidFill>
                  <a:schemeClr val="tx1"/>
                </a:solidFill>
              </a:rPr>
            </a:br>
            <a:r>
              <a:rPr lang="en-US" sz="1400" baseline="30000" dirty="0">
                <a:solidFill>
                  <a:schemeClr val="tx1"/>
                </a:solidFill>
              </a:rPr>
              <a:t>20</a:t>
            </a:r>
            <a:r>
              <a:rPr lang="en-US" sz="1400" dirty="0">
                <a:solidFill>
                  <a:schemeClr val="tx1"/>
                </a:solidFill>
              </a:rPr>
              <a:t> And when he saw their faith, he said unto him, Man, thy sins are forgiven thee.</a:t>
            </a:r>
          </a:p>
          <a:p>
            <a:pPr marL="1200150" lvl="2" indent="-285750">
              <a:buFontTx/>
              <a:buChar char="-"/>
            </a:pPr>
            <a:r>
              <a:rPr lang="en-US" sz="1400" dirty="0">
                <a:solidFill>
                  <a:schemeClr val="tx1"/>
                </a:solidFill>
              </a:rPr>
              <a:t>This really gets really gets the Pharisees and </a:t>
            </a:r>
            <a:r>
              <a:rPr lang="en-US" sz="1400" dirty="0" err="1">
                <a:solidFill>
                  <a:schemeClr val="tx1"/>
                </a:solidFill>
              </a:rPr>
              <a:t>Saducees</a:t>
            </a:r>
            <a:r>
              <a:rPr lang="en-US" sz="1400" dirty="0">
                <a:solidFill>
                  <a:schemeClr val="tx1"/>
                </a:solidFill>
              </a:rPr>
              <a:t> going, thinking thoughts of blasphemies and saying only God can forgive sins (which they were right) but Jesus makes this reply</a:t>
            </a:r>
          </a:p>
          <a:p>
            <a:pPr marL="1200150" lvl="2" indent="-285750">
              <a:buFontTx/>
              <a:buChar char="-"/>
            </a:pPr>
            <a:r>
              <a:rPr lang="en-US" sz="1400" b="1" u="sng" dirty="0">
                <a:solidFill>
                  <a:schemeClr val="tx1"/>
                </a:solidFill>
              </a:rPr>
              <a:t>Luke 5:23-24</a:t>
            </a:r>
            <a:br>
              <a:rPr lang="en-US" sz="1400" dirty="0">
                <a:solidFill>
                  <a:schemeClr val="tx1"/>
                </a:solidFill>
              </a:rPr>
            </a:br>
            <a:r>
              <a:rPr lang="en-US" sz="1400" dirty="0">
                <a:solidFill>
                  <a:schemeClr val="tx1"/>
                </a:solidFill>
              </a:rPr>
              <a:t>	</a:t>
            </a:r>
            <a:r>
              <a:rPr lang="en-US" sz="1400" baseline="30000" dirty="0">
                <a:solidFill>
                  <a:schemeClr val="tx1"/>
                </a:solidFill>
              </a:rPr>
              <a:t>23</a:t>
            </a:r>
            <a:r>
              <a:rPr lang="en-US" sz="1400" dirty="0">
                <a:solidFill>
                  <a:schemeClr val="tx1"/>
                </a:solidFill>
              </a:rPr>
              <a:t> Whether is easier, to say, Thy sins be forgiven thee; or to say, Rise up and walk? </a:t>
            </a:r>
          </a:p>
          <a:p>
            <a:pPr lvl="2"/>
            <a:r>
              <a:rPr lang="en-US" sz="1400" baseline="30000" dirty="0">
                <a:solidFill>
                  <a:schemeClr val="tx1"/>
                </a:solidFill>
              </a:rPr>
              <a:t>	24</a:t>
            </a:r>
            <a:r>
              <a:rPr lang="en-US" sz="1400" dirty="0">
                <a:solidFill>
                  <a:schemeClr val="tx1"/>
                </a:solidFill>
              </a:rPr>
              <a:t> But that ye may know that the Son of man hath power upon earth to forgive sins, (he said unto the sick of the palsy,) I say unto thee, Arise, and take up thy couch, and go into thine house.</a:t>
            </a:r>
          </a:p>
          <a:p>
            <a:pPr marL="1200150" lvl="2" indent="-285750">
              <a:buFontTx/>
              <a:buChar char="-"/>
            </a:pPr>
            <a:r>
              <a:rPr lang="en-US" sz="1400" dirty="0">
                <a:solidFill>
                  <a:schemeClr val="tx1"/>
                </a:solidFill>
              </a:rPr>
              <a:t>Needless to say, all were amazed and glorified God!</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Next Jesus recruits Levi (Matthew)</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Now Levi makes a feast for Jesus and invites a bunch of his “publican” buddies (Tax collector friends) and others. The Jewish religious elites and many Jews in general did not like these men and considered them sinners, so they murmured to Jesus disciples saying: Why do you eat with publicans and sinners? Jesus’ answer is so great…</a:t>
            </a:r>
          </a:p>
          <a:p>
            <a:pPr marL="1200150" marR="0" lvl="2"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Luke 5:31-32</a:t>
            </a:r>
            <a:b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31</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And Jesus answering said unto them, They that are whole need not a physician; but they that are sick. </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30000" noProof="0" dirty="0">
                <a:ln>
                  <a:noFill/>
                </a:ln>
                <a:solidFill>
                  <a:prstClr val="black"/>
                </a:solidFill>
                <a:effectLst/>
                <a:uLnTx/>
                <a:uFillTx/>
                <a:latin typeface="Aptos" panose="02110004020202020204"/>
                <a:ea typeface="+mn-ea"/>
                <a:cs typeface="+mn-cs"/>
              </a:rPr>
              <a:t>	32</a:t>
            </a: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 I came not to call the righteous, but sinners to repentance.</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Always looking for a reason to criticize, people ask Jesus why His disciples didn’t fast oft like John and the Pharisee’s disciples did. Jesus said the bridegrooms children don’t fast while the bridegroom is with them!</a:t>
            </a:r>
          </a:p>
          <a:p>
            <a:pPr marL="742950" marR="0" lvl="1" indent="-285750" algn="l" defTabSz="914400" rtl="0" eaLnBrk="1" fontAlgn="auto" latinLnBrk="0" hangingPunct="1">
              <a:lnSpc>
                <a:spcPct val="100000"/>
              </a:lnSpc>
              <a:spcBef>
                <a:spcPts val="0"/>
              </a:spcBef>
              <a:spcAft>
                <a:spcPts val="0"/>
              </a:spcAft>
              <a:buClrTx/>
              <a:buSzTx/>
              <a:buFontTx/>
              <a:buChar char="-"/>
              <a:tabLst/>
              <a:defRPr/>
            </a:pPr>
            <a:r>
              <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rPr>
              <a:t>Chapter 5 ends with the parable of the old wine skin with new wine, old garment with new garment sewn in, etc. (Remember, read this yourself to get all the full context! This is just to help and does not replace reading your Bible on your own!)</a:t>
            </a:r>
            <a:endParaRPr lang="en-US" sz="1400" dirty="0">
              <a:solidFill>
                <a:schemeClr val="tx1"/>
              </a:solidFill>
            </a:endParaRPr>
          </a:p>
        </p:txBody>
      </p:sp>
    </p:spTree>
    <p:extLst>
      <p:ext uri="{BB962C8B-B14F-4D97-AF65-F5344CB8AC3E}">
        <p14:creationId xmlns:p14="http://schemas.microsoft.com/office/powerpoint/2010/main" val="6118318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363</TotalTime>
  <Words>8937</Words>
  <Application>Microsoft Office PowerPoint</Application>
  <PresentationFormat>Widescreen</PresentationFormat>
  <Paragraphs>442</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Liso</dc:creator>
  <cp:lastModifiedBy>Anthony Liso</cp:lastModifiedBy>
  <cp:revision>2</cp:revision>
  <cp:lastPrinted>2025-09-26T01:18:50Z</cp:lastPrinted>
  <dcterms:created xsi:type="dcterms:W3CDTF">2025-09-19T00:04:34Z</dcterms:created>
  <dcterms:modified xsi:type="dcterms:W3CDTF">2026-05-22T01:43:55Z</dcterms:modified>
</cp:coreProperties>
</file>